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61" r:id="rId2"/>
    <p:sldId id="306" r:id="rId3"/>
    <p:sldId id="284" r:id="rId4"/>
    <p:sldId id="270" r:id="rId5"/>
    <p:sldId id="282" r:id="rId6"/>
    <p:sldId id="289" r:id="rId7"/>
    <p:sldId id="299" r:id="rId8"/>
    <p:sldId id="272" r:id="rId9"/>
    <p:sldId id="285" r:id="rId10"/>
    <p:sldId id="286" r:id="rId11"/>
    <p:sldId id="288" r:id="rId12"/>
    <p:sldId id="290" r:id="rId13"/>
    <p:sldId id="305" r:id="rId14"/>
    <p:sldId id="295" r:id="rId15"/>
    <p:sldId id="293" r:id="rId16"/>
    <p:sldId id="301" r:id="rId17"/>
    <p:sldId id="268" r:id="rId18"/>
    <p:sldId id="300" r:id="rId19"/>
    <p:sldId id="298" r:id="rId20"/>
    <p:sldId id="294" r:id="rId21"/>
    <p:sldId id="29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 autoAdjust="0"/>
    <p:restoredTop sz="86371" autoAdjust="0"/>
  </p:normalViewPr>
  <p:slideViewPr>
    <p:cSldViewPr snapToGrid="0" snapToObjects="1" showGuides="1">
      <p:cViewPr varScale="1">
        <p:scale>
          <a:sx n="88" d="100"/>
          <a:sy n="88" d="100"/>
        </p:scale>
        <p:origin x="464" y="17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92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205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87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78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481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398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9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03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52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633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92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491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466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33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255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18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0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806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70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097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62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85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29267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729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7454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274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029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164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9198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7484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/>
              <a:t>Fredrik Holsten</a:t>
            </a:r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882" r:id="rId23"/>
    <p:sldLayoutId id="2147483883" r:id="rId24"/>
    <p:sldLayoutId id="2147483884" r:id="rId25"/>
    <p:sldLayoutId id="2147483885" r:id="rId26"/>
    <p:sldLayoutId id="2147483886" r:id="rId27"/>
    <p:sldLayoutId id="2147483887" r:id="rId28"/>
    <p:sldLayoutId id="2147483888" r:id="rId29"/>
    <p:sldLayoutId id="2147483889" r:id="rId30"/>
  </p:sldLayoutIdLst>
  <p:hf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3.emf"/><Relationship Id="rId3" Type="http://schemas.openxmlformats.org/officeDocument/2006/relationships/image" Target="../media/image40.tif"/><Relationship Id="rId7" Type="http://schemas.openxmlformats.org/officeDocument/2006/relationships/image" Target="../media/image35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11" Type="http://schemas.openxmlformats.org/officeDocument/2006/relationships/image" Target="../media/image41.emf"/><Relationship Id="rId5" Type="http://schemas.openxmlformats.org/officeDocument/2006/relationships/image" Target="../media/image33.emf"/><Relationship Id="rId15" Type="http://schemas.openxmlformats.org/officeDocument/2006/relationships/image" Target="../media/image45.emf"/><Relationship Id="rId10" Type="http://schemas.openxmlformats.org/officeDocument/2006/relationships/image" Target="../media/image38.emf"/><Relationship Id="rId4" Type="http://schemas.openxmlformats.org/officeDocument/2006/relationships/image" Target="../media/image39.emf"/><Relationship Id="rId9" Type="http://schemas.openxmlformats.org/officeDocument/2006/relationships/image" Target="../media/image37.emf"/><Relationship Id="rId14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3.emf"/><Relationship Id="rId18" Type="http://schemas.openxmlformats.org/officeDocument/2006/relationships/image" Target="../media/image49.emf"/><Relationship Id="rId26" Type="http://schemas.openxmlformats.org/officeDocument/2006/relationships/image" Target="../media/image57.emf"/><Relationship Id="rId3" Type="http://schemas.openxmlformats.org/officeDocument/2006/relationships/image" Target="../media/image47.tif"/><Relationship Id="rId21" Type="http://schemas.openxmlformats.org/officeDocument/2006/relationships/image" Target="../media/image52.emf"/><Relationship Id="rId7" Type="http://schemas.openxmlformats.org/officeDocument/2006/relationships/image" Target="../media/image35.emf"/><Relationship Id="rId12" Type="http://schemas.openxmlformats.org/officeDocument/2006/relationships/image" Target="../media/image42.emf"/><Relationship Id="rId17" Type="http://schemas.openxmlformats.org/officeDocument/2006/relationships/image" Target="../media/image48.emf"/><Relationship Id="rId25" Type="http://schemas.openxmlformats.org/officeDocument/2006/relationships/image" Target="../media/image56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emf"/><Relationship Id="rId20" Type="http://schemas.openxmlformats.org/officeDocument/2006/relationships/image" Target="../media/image5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11" Type="http://schemas.openxmlformats.org/officeDocument/2006/relationships/image" Target="../media/image41.emf"/><Relationship Id="rId24" Type="http://schemas.openxmlformats.org/officeDocument/2006/relationships/image" Target="../media/image55.emf"/><Relationship Id="rId5" Type="http://schemas.openxmlformats.org/officeDocument/2006/relationships/image" Target="../media/image33.emf"/><Relationship Id="rId15" Type="http://schemas.openxmlformats.org/officeDocument/2006/relationships/image" Target="../media/image45.emf"/><Relationship Id="rId23" Type="http://schemas.openxmlformats.org/officeDocument/2006/relationships/image" Target="../media/image54.emf"/><Relationship Id="rId28" Type="http://schemas.openxmlformats.org/officeDocument/2006/relationships/image" Target="../media/image59.emf"/><Relationship Id="rId10" Type="http://schemas.openxmlformats.org/officeDocument/2006/relationships/image" Target="../media/image38.emf"/><Relationship Id="rId19" Type="http://schemas.openxmlformats.org/officeDocument/2006/relationships/image" Target="../media/image50.emf"/><Relationship Id="rId4" Type="http://schemas.openxmlformats.org/officeDocument/2006/relationships/image" Target="../media/image39.emf"/><Relationship Id="rId9" Type="http://schemas.openxmlformats.org/officeDocument/2006/relationships/image" Target="../media/image37.emf"/><Relationship Id="rId14" Type="http://schemas.openxmlformats.org/officeDocument/2006/relationships/image" Target="../media/image44.emf"/><Relationship Id="rId22" Type="http://schemas.openxmlformats.org/officeDocument/2006/relationships/image" Target="../media/image53.emf"/><Relationship Id="rId27" Type="http://schemas.openxmlformats.org/officeDocument/2006/relationships/image" Target="../media/image5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63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6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Relationship Id="rId9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7.xml"/><Relationship Id="rId6" Type="http://schemas.openxmlformats.org/officeDocument/2006/relationships/image" Target="../media/image75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8.xml"/><Relationship Id="rId6" Type="http://schemas.openxmlformats.org/officeDocument/2006/relationships/image" Target="../media/image8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video" Target="../media/media6.mp4"/><Relationship Id="rId7" Type="http://schemas.openxmlformats.org/officeDocument/2006/relationships/notesSlide" Target="../notesSlides/notesSlide20.xml"/><Relationship Id="rId2" Type="http://schemas.microsoft.com/office/2007/relationships/media" Target="../media/media6.mp4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13.xml"/><Relationship Id="rId5" Type="http://schemas.openxmlformats.org/officeDocument/2006/relationships/video" Target="../media/media7.mov"/><Relationship Id="rId10" Type="http://schemas.openxmlformats.org/officeDocument/2006/relationships/image" Target="../media/image85.png"/><Relationship Id="rId4" Type="http://schemas.microsoft.com/office/2007/relationships/media" Target="../media/media7.mov"/><Relationship Id="rId9" Type="http://schemas.openxmlformats.org/officeDocument/2006/relationships/image" Target="../media/image8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video" Target="../media/media1.mp4"/><Relationship Id="rId7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27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2.jpe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ti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E3FCDF20-818E-034B-876B-F051BB9D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Fredrik Holsten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F853B2D-25AC-3248-B507-C5BC6E118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87B8C730-9B06-7348-AFC4-6AD9729E3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Fredrik Holsten, Morten Pol </a:t>
            </a:r>
            <a:r>
              <a:rPr lang="en-GB" dirty="0" err="1"/>
              <a:t>Engell-Nørregård</a:t>
            </a:r>
            <a:r>
              <a:rPr lang="en-GB" dirty="0"/>
              <a:t>, </a:t>
            </a:r>
            <a:r>
              <a:rPr lang="en-GB" dirty="0" err="1"/>
              <a:t>Sune</a:t>
            </a:r>
            <a:r>
              <a:rPr lang="en-GB" dirty="0"/>
              <a:t> </a:t>
            </a:r>
            <a:r>
              <a:rPr lang="en-GB" dirty="0" err="1"/>
              <a:t>Darkner</a:t>
            </a:r>
            <a:r>
              <a:rPr lang="en-GB" dirty="0"/>
              <a:t>, Kenny Erleben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6192988" cy="1763813"/>
          </a:xfrm>
        </p:spPr>
        <p:txBody>
          <a:bodyPr/>
          <a:lstStyle/>
          <a:p>
            <a:r>
              <a:rPr lang="en-US" sz="3600" kern="1200" spc="45" baseline="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Data Driven Inverse Kinematics of Soft Robots using Local Models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4E12F1-327D-AF4E-8A5C-38A8105FDFB6}"/>
              </a:ext>
            </a:extLst>
          </p:cNvPr>
          <p:cNvSpPr txBox="1"/>
          <p:nvPr/>
        </p:nvSpPr>
        <p:spPr>
          <a:xfrm>
            <a:off x="8850702" y="16562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e 24">
            <a:extLst>
              <a:ext uri="{FF2B5EF4-FFF2-40B4-BE49-F238E27FC236}">
                <a16:creationId xmlns:a16="http://schemas.microsoft.com/office/drawing/2014/main" id="{D4C8A037-26F6-F240-A8C5-3BE65958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894"/>
            <a:ext cx="9141522" cy="5142106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20970824-D8B3-9F45-8FF8-77A2FC03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93" y="3587458"/>
            <a:ext cx="358228" cy="48409"/>
          </a:xfrm>
          <a:prstGeom prst="rect">
            <a:avLst/>
          </a:prstGeom>
        </p:spPr>
      </p:pic>
      <p:sp>
        <p:nvSpPr>
          <p:cNvPr id="14" name="Title 8">
            <a:extLst>
              <a:ext uri="{FF2B5EF4-FFF2-40B4-BE49-F238E27FC236}">
                <a16:creationId xmlns:a16="http://schemas.microsoft.com/office/drawing/2014/main" id="{753BB84D-E4AE-5540-AD31-7D65C793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7" y="619125"/>
            <a:ext cx="7967662" cy="865188"/>
          </a:xfrm>
          <a:solidFill>
            <a:schemeClr val="bg1">
              <a:alpha val="9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Data Acquisition</a:t>
            </a:r>
          </a:p>
        </p:txBody>
      </p:sp>
      <p:cxnSp>
        <p:nvCxnSpPr>
          <p:cNvPr id="3" name="Buet linje 2">
            <a:extLst>
              <a:ext uri="{FF2B5EF4-FFF2-40B4-BE49-F238E27FC236}">
                <a16:creationId xmlns:a16="http://schemas.microsoft.com/office/drawing/2014/main" id="{D432EC5A-39D0-564F-BA5C-F1330E3A3665}"/>
              </a:ext>
            </a:extLst>
          </p:cNvPr>
          <p:cNvCxnSpPr>
            <a:cxnSpLocks/>
          </p:cNvCxnSpPr>
          <p:nvPr/>
        </p:nvCxnSpPr>
        <p:spPr>
          <a:xfrm flipV="1">
            <a:off x="2727960" y="3519055"/>
            <a:ext cx="1968731" cy="870066"/>
          </a:xfrm>
          <a:prstGeom prst="curvedConnector3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 7">
            <a:extLst>
              <a:ext uri="{FF2B5EF4-FFF2-40B4-BE49-F238E27FC236}">
                <a16:creationId xmlns:a16="http://schemas.microsoft.com/office/drawing/2014/main" id="{CC16D360-7B2A-D144-8EBC-3916CF6D6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63582"/>
              </p:ext>
            </p:extLst>
          </p:nvPr>
        </p:nvGraphicFramePr>
        <p:xfrm>
          <a:off x="4876046" y="2515587"/>
          <a:ext cx="4191560" cy="113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752">
                  <a:extLst>
                    <a:ext uri="{9D8B030D-6E8A-4147-A177-3AD203B41FA5}">
                      <a16:colId xmlns:a16="http://schemas.microsoft.com/office/drawing/2014/main" val="3337594472"/>
                    </a:ext>
                  </a:extLst>
                </a:gridCol>
                <a:gridCol w="512047">
                  <a:extLst>
                    <a:ext uri="{9D8B030D-6E8A-4147-A177-3AD203B41FA5}">
                      <a16:colId xmlns:a16="http://schemas.microsoft.com/office/drawing/2014/main" val="3571070027"/>
                    </a:ext>
                  </a:extLst>
                </a:gridCol>
                <a:gridCol w="432723">
                  <a:extLst>
                    <a:ext uri="{9D8B030D-6E8A-4147-A177-3AD203B41FA5}">
                      <a16:colId xmlns:a16="http://schemas.microsoft.com/office/drawing/2014/main" val="3457209906"/>
                    </a:ext>
                  </a:extLst>
                </a:gridCol>
                <a:gridCol w="826460">
                  <a:extLst>
                    <a:ext uri="{9D8B030D-6E8A-4147-A177-3AD203B41FA5}">
                      <a16:colId xmlns:a16="http://schemas.microsoft.com/office/drawing/2014/main" val="179898078"/>
                    </a:ext>
                  </a:extLst>
                </a:gridCol>
                <a:gridCol w="412795">
                  <a:extLst>
                    <a:ext uri="{9D8B030D-6E8A-4147-A177-3AD203B41FA5}">
                      <a16:colId xmlns:a16="http://schemas.microsoft.com/office/drawing/2014/main" val="3279973793"/>
                    </a:ext>
                  </a:extLst>
                </a:gridCol>
                <a:gridCol w="435968">
                  <a:extLst>
                    <a:ext uri="{9D8B030D-6E8A-4147-A177-3AD203B41FA5}">
                      <a16:colId xmlns:a16="http://schemas.microsoft.com/office/drawing/2014/main" val="2198902617"/>
                    </a:ext>
                  </a:extLst>
                </a:gridCol>
                <a:gridCol w="323702">
                  <a:extLst>
                    <a:ext uri="{9D8B030D-6E8A-4147-A177-3AD203B41FA5}">
                      <a16:colId xmlns:a16="http://schemas.microsoft.com/office/drawing/2014/main" val="1970161979"/>
                    </a:ext>
                  </a:extLst>
                </a:gridCol>
                <a:gridCol w="793113">
                  <a:extLst>
                    <a:ext uri="{9D8B030D-6E8A-4147-A177-3AD203B41FA5}">
                      <a16:colId xmlns:a16="http://schemas.microsoft.com/office/drawing/2014/main" val="242231577"/>
                    </a:ext>
                  </a:extLst>
                </a:gridCol>
              </a:tblGrid>
              <a:tr h="292796">
                <a:tc gridSpan="4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accent1"/>
                          </a:solidFill>
                        </a:rPr>
                        <a:t>Configuration vector</a:t>
                      </a:r>
                      <a:endParaRPr lang="nb-NO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accent1"/>
                          </a:solidFill>
                        </a:rPr>
                        <a:t>Shape Vector</a:t>
                      </a:r>
                      <a:endParaRPr lang="nb-NO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95045"/>
                  </a:ext>
                </a:extLst>
              </a:tr>
              <a:tr h="419052"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42660"/>
                  </a:ext>
                </a:extLst>
              </a:tr>
              <a:tr h="419052"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245731"/>
                  </a:ext>
                </a:extLst>
              </a:tr>
            </a:tbl>
          </a:graphicData>
        </a:graphic>
      </p:graphicFrame>
      <p:pic>
        <p:nvPicPr>
          <p:cNvPr id="10" name="Bilde 9">
            <a:extLst>
              <a:ext uri="{FF2B5EF4-FFF2-40B4-BE49-F238E27FC236}">
                <a16:creationId xmlns:a16="http://schemas.microsoft.com/office/drawing/2014/main" id="{E2084CAC-B385-2C45-89F2-8A5426945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840" y="2884834"/>
            <a:ext cx="240000" cy="2880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6A20A420-BFF7-EE43-A9B5-623B5AE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73" y="2877331"/>
            <a:ext cx="245853" cy="288000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F200BCCE-E07D-1546-999F-8B503D075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329" y="2866468"/>
            <a:ext cx="554926" cy="288000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26B546A7-2BF3-F248-8EF3-F33A25718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160" y="2857125"/>
            <a:ext cx="226284" cy="2880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76365207-F022-0C48-ABDF-04A8A94BF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3146" y="2875752"/>
            <a:ext cx="231804" cy="288000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BFB0A591-8EC2-A241-A22B-889516C98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1429" y="2852637"/>
            <a:ext cx="617142" cy="2880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DFDBAAE3-3DB9-3C4B-9EDA-FC85699E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829" y="3044137"/>
            <a:ext cx="266400" cy="360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20906E4-E83F-9540-A25A-A9364FF73C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8652" y="3302464"/>
            <a:ext cx="554926" cy="288000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FB58E19F-EFA7-0C4F-A4B8-0B0171334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2363" y="3284963"/>
            <a:ext cx="219428" cy="2880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60925D04-8809-6943-B5C6-13BA29D21F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8938" y="3276445"/>
            <a:ext cx="224780" cy="2880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97392D3A-4B0E-8C47-8595-9382190DB5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1780" y="3296114"/>
            <a:ext cx="617142" cy="2880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BC2F2796-F2B6-6D44-B916-16B9079DF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66" y="3408408"/>
            <a:ext cx="266400" cy="36000"/>
          </a:xfrm>
          <a:prstGeom prst="rect">
            <a:avLst/>
          </a:prstGeom>
        </p:spPr>
      </p:pic>
      <p:pic>
        <p:nvPicPr>
          <p:cNvPr id="2" name="Bilde 1">
            <a:extLst>
              <a:ext uri="{FF2B5EF4-FFF2-40B4-BE49-F238E27FC236}">
                <a16:creationId xmlns:a16="http://schemas.microsoft.com/office/drawing/2014/main" id="{3EA6D0CA-E792-A244-9A82-B2E078194C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68496" y="3289145"/>
            <a:ext cx="240000" cy="2880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E954E1AB-E445-A949-BD16-66A2BC80E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56296" y="3306647"/>
            <a:ext cx="238828" cy="2880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47229077-3332-B841-800F-97C5C198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136" y="3040423"/>
            <a:ext cx="266400" cy="360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BEA1E6F6-2EA4-E642-B9D7-499371C9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566" y="3449303"/>
            <a:ext cx="2664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Bilde 23">
            <a:extLst>
              <a:ext uri="{FF2B5EF4-FFF2-40B4-BE49-F238E27FC236}">
                <a16:creationId xmlns:a16="http://schemas.microsoft.com/office/drawing/2014/main" id="{79A95931-9018-CD40-BC9E-3EDE51CD0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46" y="1704743"/>
            <a:ext cx="9161346" cy="5153257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20970824-D8B3-9F45-8FF8-77A2FC033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93" y="3587458"/>
            <a:ext cx="358228" cy="48409"/>
          </a:xfrm>
          <a:prstGeom prst="rect">
            <a:avLst/>
          </a:prstGeom>
        </p:spPr>
      </p:pic>
      <p:sp>
        <p:nvSpPr>
          <p:cNvPr id="14" name="Title 8">
            <a:extLst>
              <a:ext uri="{FF2B5EF4-FFF2-40B4-BE49-F238E27FC236}">
                <a16:creationId xmlns:a16="http://schemas.microsoft.com/office/drawing/2014/main" id="{753BB84D-E4AE-5540-AD31-7D65C793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7" y="619125"/>
            <a:ext cx="7967662" cy="865188"/>
          </a:xfrm>
          <a:solidFill>
            <a:schemeClr val="bg1">
              <a:alpha val="9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Data Acquisition</a:t>
            </a:r>
          </a:p>
        </p:txBody>
      </p:sp>
      <p:cxnSp>
        <p:nvCxnSpPr>
          <p:cNvPr id="3" name="Buet linje 2">
            <a:extLst>
              <a:ext uri="{FF2B5EF4-FFF2-40B4-BE49-F238E27FC236}">
                <a16:creationId xmlns:a16="http://schemas.microsoft.com/office/drawing/2014/main" id="{D432EC5A-39D0-564F-BA5C-F1330E3A3665}"/>
              </a:ext>
            </a:extLst>
          </p:cNvPr>
          <p:cNvCxnSpPr>
            <a:cxnSpLocks/>
          </p:cNvCxnSpPr>
          <p:nvPr/>
        </p:nvCxnSpPr>
        <p:spPr>
          <a:xfrm flipV="1">
            <a:off x="2727960" y="3519055"/>
            <a:ext cx="1968731" cy="870066"/>
          </a:xfrm>
          <a:prstGeom prst="curvedConnector3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 7">
            <a:extLst>
              <a:ext uri="{FF2B5EF4-FFF2-40B4-BE49-F238E27FC236}">
                <a16:creationId xmlns:a16="http://schemas.microsoft.com/office/drawing/2014/main" id="{CC16D360-7B2A-D144-8EBC-3916CF6D6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08928"/>
              </p:ext>
            </p:extLst>
          </p:nvPr>
        </p:nvGraphicFramePr>
        <p:xfrm>
          <a:off x="4876046" y="2515587"/>
          <a:ext cx="4191560" cy="1969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752">
                  <a:extLst>
                    <a:ext uri="{9D8B030D-6E8A-4147-A177-3AD203B41FA5}">
                      <a16:colId xmlns:a16="http://schemas.microsoft.com/office/drawing/2014/main" val="3337594472"/>
                    </a:ext>
                  </a:extLst>
                </a:gridCol>
                <a:gridCol w="512047">
                  <a:extLst>
                    <a:ext uri="{9D8B030D-6E8A-4147-A177-3AD203B41FA5}">
                      <a16:colId xmlns:a16="http://schemas.microsoft.com/office/drawing/2014/main" val="3571070027"/>
                    </a:ext>
                  </a:extLst>
                </a:gridCol>
                <a:gridCol w="432723">
                  <a:extLst>
                    <a:ext uri="{9D8B030D-6E8A-4147-A177-3AD203B41FA5}">
                      <a16:colId xmlns:a16="http://schemas.microsoft.com/office/drawing/2014/main" val="3457209906"/>
                    </a:ext>
                  </a:extLst>
                </a:gridCol>
                <a:gridCol w="826460">
                  <a:extLst>
                    <a:ext uri="{9D8B030D-6E8A-4147-A177-3AD203B41FA5}">
                      <a16:colId xmlns:a16="http://schemas.microsoft.com/office/drawing/2014/main" val="179898078"/>
                    </a:ext>
                  </a:extLst>
                </a:gridCol>
                <a:gridCol w="412795">
                  <a:extLst>
                    <a:ext uri="{9D8B030D-6E8A-4147-A177-3AD203B41FA5}">
                      <a16:colId xmlns:a16="http://schemas.microsoft.com/office/drawing/2014/main" val="3279973793"/>
                    </a:ext>
                  </a:extLst>
                </a:gridCol>
                <a:gridCol w="435968">
                  <a:extLst>
                    <a:ext uri="{9D8B030D-6E8A-4147-A177-3AD203B41FA5}">
                      <a16:colId xmlns:a16="http://schemas.microsoft.com/office/drawing/2014/main" val="2198902617"/>
                    </a:ext>
                  </a:extLst>
                </a:gridCol>
                <a:gridCol w="323702">
                  <a:extLst>
                    <a:ext uri="{9D8B030D-6E8A-4147-A177-3AD203B41FA5}">
                      <a16:colId xmlns:a16="http://schemas.microsoft.com/office/drawing/2014/main" val="1970161979"/>
                    </a:ext>
                  </a:extLst>
                </a:gridCol>
                <a:gridCol w="793113">
                  <a:extLst>
                    <a:ext uri="{9D8B030D-6E8A-4147-A177-3AD203B41FA5}">
                      <a16:colId xmlns:a16="http://schemas.microsoft.com/office/drawing/2014/main" val="242231577"/>
                    </a:ext>
                  </a:extLst>
                </a:gridCol>
              </a:tblGrid>
              <a:tr h="292796">
                <a:tc gridSpan="4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accent1"/>
                          </a:solidFill>
                        </a:rPr>
                        <a:t>Configuration vector</a:t>
                      </a:r>
                      <a:endParaRPr lang="nb-NO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accent1"/>
                          </a:solidFill>
                        </a:rPr>
                        <a:t>Shape Vector</a:t>
                      </a:r>
                      <a:endParaRPr lang="nb-NO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95045"/>
                  </a:ext>
                </a:extLst>
              </a:tr>
              <a:tr h="419052"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42660"/>
                  </a:ext>
                </a:extLst>
              </a:tr>
              <a:tr h="419052"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245731"/>
                  </a:ext>
                </a:extLst>
              </a:tr>
              <a:tr h="419052"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256878"/>
                  </a:ext>
                </a:extLst>
              </a:tr>
              <a:tr h="419052"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78304"/>
                  </a:ext>
                </a:extLst>
              </a:tr>
            </a:tbl>
          </a:graphicData>
        </a:graphic>
      </p:graphicFrame>
      <p:pic>
        <p:nvPicPr>
          <p:cNvPr id="10" name="Bilde 9">
            <a:extLst>
              <a:ext uri="{FF2B5EF4-FFF2-40B4-BE49-F238E27FC236}">
                <a16:creationId xmlns:a16="http://schemas.microsoft.com/office/drawing/2014/main" id="{E2084CAC-B385-2C45-89F2-8A5426945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840" y="2884834"/>
            <a:ext cx="240000" cy="2880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6A20A420-BFF7-EE43-A9B5-623B5AE09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73" y="2877331"/>
            <a:ext cx="245853" cy="288000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F200BCCE-E07D-1546-999F-8B503D075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329" y="2866468"/>
            <a:ext cx="554926" cy="288000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26B546A7-2BF3-F248-8EF3-F33A25718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160" y="2857125"/>
            <a:ext cx="226284" cy="2880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76365207-F022-0C48-ABDF-04A8A94BF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3146" y="2875752"/>
            <a:ext cx="231804" cy="288000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BFB0A591-8EC2-A241-A22B-889516C98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1429" y="2852637"/>
            <a:ext cx="617142" cy="2880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DFDBAAE3-3DB9-3C4B-9EDA-FC85699E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829" y="3044137"/>
            <a:ext cx="266400" cy="360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20906E4-E83F-9540-A25A-A9364FF73C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8652" y="3302464"/>
            <a:ext cx="554926" cy="288000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FB58E19F-EFA7-0C4F-A4B8-0B01713344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2363" y="3284963"/>
            <a:ext cx="219428" cy="288000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60925D04-8809-6943-B5C6-13BA29D21F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98938" y="3276445"/>
            <a:ext cx="224780" cy="288000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97392D3A-4B0E-8C47-8595-9382190DB5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1780" y="3296114"/>
            <a:ext cx="617142" cy="288000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BC2F2796-F2B6-6D44-B916-16B9079DF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66" y="3408408"/>
            <a:ext cx="266400" cy="36000"/>
          </a:xfrm>
          <a:prstGeom prst="rect">
            <a:avLst/>
          </a:prstGeom>
        </p:spPr>
      </p:pic>
      <p:pic>
        <p:nvPicPr>
          <p:cNvPr id="2" name="Bilde 1">
            <a:extLst>
              <a:ext uri="{FF2B5EF4-FFF2-40B4-BE49-F238E27FC236}">
                <a16:creationId xmlns:a16="http://schemas.microsoft.com/office/drawing/2014/main" id="{3EA6D0CA-E792-A244-9A82-B2E078194C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68496" y="3289145"/>
            <a:ext cx="240000" cy="2880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E954E1AB-E445-A949-BD16-66A2BC80E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56296" y="3306647"/>
            <a:ext cx="238828" cy="288000"/>
          </a:xfrm>
          <a:prstGeom prst="rect">
            <a:avLst/>
          </a:prstGeom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47229077-3332-B841-800F-97C5C198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136" y="3040423"/>
            <a:ext cx="266400" cy="360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BEA1E6F6-2EA4-E642-B9D7-499371C9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566" y="3449303"/>
            <a:ext cx="266400" cy="36000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334C76D7-AB28-6E45-9233-5AF9C882FC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932" y="4143607"/>
            <a:ext cx="617142" cy="288000"/>
          </a:xfrm>
          <a:prstGeom prst="rect">
            <a:avLst/>
          </a:prstGeom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F66C8DD7-0722-1E4A-B518-A413DCE5BE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17162" y="4165910"/>
            <a:ext cx="226284" cy="288000"/>
          </a:xfrm>
          <a:prstGeom prst="rect">
            <a:avLst/>
          </a:prstGeom>
        </p:spPr>
      </p:pic>
      <p:pic>
        <p:nvPicPr>
          <p:cNvPr id="29" name="Bilde 28">
            <a:extLst>
              <a:ext uri="{FF2B5EF4-FFF2-40B4-BE49-F238E27FC236}">
                <a16:creationId xmlns:a16="http://schemas.microsoft.com/office/drawing/2014/main" id="{358E1536-27A2-A642-A233-257F4D4F70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92588" y="4168542"/>
            <a:ext cx="231804" cy="288000"/>
          </a:xfrm>
          <a:prstGeom prst="rect">
            <a:avLst/>
          </a:prstGeom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CAB7C7AD-5656-7D46-ADED-0EBAC4881B7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71781" y="3708710"/>
            <a:ext cx="617142" cy="288000"/>
          </a:xfrm>
          <a:prstGeom prst="rect">
            <a:avLst/>
          </a:prstGeom>
        </p:spPr>
      </p:pic>
      <p:pic>
        <p:nvPicPr>
          <p:cNvPr id="31" name="Bilde 30">
            <a:extLst>
              <a:ext uri="{FF2B5EF4-FFF2-40B4-BE49-F238E27FC236}">
                <a16:creationId xmlns:a16="http://schemas.microsoft.com/office/drawing/2014/main" id="{E5A06DE2-27F2-534A-A1E4-9AB2852E985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18607" y="3715059"/>
            <a:ext cx="231804" cy="288000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14999898-4F43-B746-90B4-2DFEFCFDA6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02293" y="3716143"/>
            <a:ext cx="226284" cy="288000"/>
          </a:xfrm>
          <a:prstGeom prst="rect">
            <a:avLst/>
          </a:prstGeom>
        </p:spPr>
      </p:pic>
      <p:pic>
        <p:nvPicPr>
          <p:cNvPr id="33" name="Bilde 32">
            <a:extLst>
              <a:ext uri="{FF2B5EF4-FFF2-40B4-BE49-F238E27FC236}">
                <a16:creationId xmlns:a16="http://schemas.microsoft.com/office/drawing/2014/main" id="{74FC63F6-B2C6-E84C-AA7B-894E6CA5E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551" y="3861889"/>
            <a:ext cx="266400" cy="3600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DD41800C-FFE4-A847-9ECC-2525B5EF23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63067" y="3719862"/>
            <a:ext cx="240000" cy="288000"/>
          </a:xfrm>
          <a:prstGeom prst="rect">
            <a:avLst/>
          </a:prstGeom>
        </p:spPr>
      </p:pic>
      <p:pic>
        <p:nvPicPr>
          <p:cNvPr id="35" name="Bilde 34">
            <a:extLst>
              <a:ext uri="{FF2B5EF4-FFF2-40B4-BE49-F238E27FC236}">
                <a16:creationId xmlns:a16="http://schemas.microsoft.com/office/drawing/2014/main" id="{18B770DA-8789-2944-A955-FF0CDB0154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53721" y="3748514"/>
            <a:ext cx="245852" cy="288000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921A1D74-355F-2C40-9A8B-C7ABB393D04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12106" y="3715060"/>
            <a:ext cx="554926" cy="288000"/>
          </a:xfrm>
          <a:prstGeom prst="rect">
            <a:avLst/>
          </a:prstGeom>
        </p:spPr>
      </p:pic>
      <p:pic>
        <p:nvPicPr>
          <p:cNvPr id="37" name="Bilde 36">
            <a:extLst>
              <a:ext uri="{FF2B5EF4-FFF2-40B4-BE49-F238E27FC236}">
                <a16:creationId xmlns:a16="http://schemas.microsoft.com/office/drawing/2014/main" id="{7625CA01-0612-4440-B3A7-72B133C4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51" y="3858179"/>
            <a:ext cx="266400" cy="36000"/>
          </a:xfrm>
          <a:prstGeom prst="rect">
            <a:avLst/>
          </a:prstGeom>
        </p:spPr>
      </p:pic>
      <p:pic>
        <p:nvPicPr>
          <p:cNvPr id="38" name="Bilde 37">
            <a:extLst>
              <a:ext uri="{FF2B5EF4-FFF2-40B4-BE49-F238E27FC236}">
                <a16:creationId xmlns:a16="http://schemas.microsoft.com/office/drawing/2014/main" id="{AEA42AC4-C8E3-F84B-80FC-A729573E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685" y="4281918"/>
            <a:ext cx="266400" cy="36000"/>
          </a:xfrm>
          <a:prstGeom prst="rect">
            <a:avLst/>
          </a:prstGeom>
        </p:spPr>
      </p:pic>
      <p:pic>
        <p:nvPicPr>
          <p:cNvPr id="39" name="Bilde 38">
            <a:extLst>
              <a:ext uri="{FF2B5EF4-FFF2-40B4-BE49-F238E27FC236}">
                <a16:creationId xmlns:a16="http://schemas.microsoft.com/office/drawing/2014/main" id="{AF1F4EF1-165E-374C-B2CD-DCE607F9F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589" y="4255905"/>
            <a:ext cx="266400" cy="36000"/>
          </a:xfrm>
          <a:prstGeom prst="rect">
            <a:avLst/>
          </a:prstGeom>
        </p:spPr>
      </p:pic>
      <p:pic>
        <p:nvPicPr>
          <p:cNvPr id="40" name="Bilde 39">
            <a:extLst>
              <a:ext uri="{FF2B5EF4-FFF2-40B4-BE49-F238E27FC236}">
                <a16:creationId xmlns:a16="http://schemas.microsoft.com/office/drawing/2014/main" id="{E65DF5C3-F719-0C4D-BB33-2F7FA0AADBD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34408" y="4138806"/>
            <a:ext cx="554926" cy="288000"/>
          </a:xfrm>
          <a:prstGeom prst="rect">
            <a:avLst/>
          </a:prstGeom>
        </p:spPr>
      </p:pic>
      <p:pic>
        <p:nvPicPr>
          <p:cNvPr id="41" name="Bilde 40">
            <a:extLst>
              <a:ext uri="{FF2B5EF4-FFF2-40B4-BE49-F238E27FC236}">
                <a16:creationId xmlns:a16="http://schemas.microsoft.com/office/drawing/2014/main" id="{DD87244C-984B-2942-B212-16984C2482B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63067" y="4154758"/>
            <a:ext cx="240000" cy="288000"/>
          </a:xfrm>
          <a:prstGeom prst="rect">
            <a:avLst/>
          </a:prstGeom>
        </p:spPr>
      </p:pic>
      <p:pic>
        <p:nvPicPr>
          <p:cNvPr id="42" name="Bilde 41">
            <a:extLst>
              <a:ext uri="{FF2B5EF4-FFF2-40B4-BE49-F238E27FC236}">
                <a16:creationId xmlns:a16="http://schemas.microsoft.com/office/drawing/2014/main" id="{7D3795FD-80B0-BD4C-BC72-783B355FBE7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483457" y="4146241"/>
            <a:ext cx="245852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2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BD28CD52-6067-314A-9987-15CC4AEBF95D}"/>
              </a:ext>
            </a:extLst>
          </p:cNvPr>
          <p:cNvSpPr txBox="1">
            <a:spLocks/>
          </p:cNvSpPr>
          <p:nvPr/>
        </p:nvSpPr>
        <p:spPr>
          <a:xfrm>
            <a:off x="587376" y="619125"/>
            <a:ext cx="7967663" cy="8651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Shape function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8CD3B15-1B1E-1546-B7F1-86BA6F3CF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12" y="3186843"/>
            <a:ext cx="2717489" cy="410359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268C06D-94B2-C44E-9AE0-265377A3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58" y="5166474"/>
            <a:ext cx="3426952" cy="368112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261BDE99-51F9-2E4C-94C5-DFCE4B8BC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541" y="1439516"/>
            <a:ext cx="3811967" cy="599635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160217CC-2507-344A-81FF-89F4C9B1F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58" y="4152041"/>
            <a:ext cx="4072007" cy="4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24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BD28CD52-6067-314A-9987-15CC4AEBF95D}"/>
              </a:ext>
            </a:extLst>
          </p:cNvPr>
          <p:cNvSpPr txBox="1">
            <a:spLocks/>
          </p:cNvSpPr>
          <p:nvPr/>
        </p:nvSpPr>
        <p:spPr>
          <a:xfrm>
            <a:off x="587376" y="619125"/>
            <a:ext cx="7967663" cy="8651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Inverse Kinematics Problem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3622585-1E9C-C340-8A94-FE99F6466C15}"/>
              </a:ext>
            </a:extLst>
          </p:cNvPr>
          <p:cNvSpPr txBox="1">
            <a:spLocks/>
          </p:cNvSpPr>
          <p:nvPr/>
        </p:nvSpPr>
        <p:spPr>
          <a:xfrm>
            <a:off x="641591" y="1578990"/>
            <a:ext cx="7967663" cy="4668178"/>
          </a:xfrm>
          <a:prstGeom prst="rect">
            <a:avLst/>
          </a:prstGeom>
        </p:spPr>
        <p:txBody>
          <a:bodyPr/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 spc="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spc="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0" indent="0">
              <a:buNone/>
            </a:pPr>
            <a:r>
              <a:rPr lang="en-GB" dirty="0"/>
              <a:t>Find optimal configuration such that: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EC7B372D-AA25-0E4C-B703-9CFCAD907E7F}"/>
              </a:ext>
            </a:extLst>
          </p:cNvPr>
          <p:cNvSpPr txBox="1"/>
          <p:nvPr/>
        </p:nvSpPr>
        <p:spPr>
          <a:xfrm>
            <a:off x="122663" y="4159404"/>
            <a:ext cx="53860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Case 1: 	Linear in configuration parameters</a:t>
            </a:r>
          </a:p>
          <a:p>
            <a:r>
              <a:rPr lang="en-GB" dirty="0"/>
              <a:t>	</a:t>
            </a:r>
            <a:r>
              <a:rPr lang="en-GB" sz="1600" dirty="0"/>
              <a:t>Solve as QP problem</a:t>
            </a:r>
          </a:p>
          <a:p>
            <a:r>
              <a:rPr lang="en-GB" sz="1600" dirty="0"/>
              <a:t>	Do not have to compute monomials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	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1D33DE9C-BABC-E147-A12A-F78B94CC3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603" y="1345807"/>
            <a:ext cx="2861641" cy="450146"/>
          </a:xfrm>
          <a:prstGeom prst="rect">
            <a:avLst/>
          </a:prstGeom>
        </p:spPr>
      </p:pic>
      <p:pic>
        <p:nvPicPr>
          <p:cNvPr id="2" name="Bilde 1">
            <a:extLst>
              <a:ext uri="{FF2B5EF4-FFF2-40B4-BE49-F238E27FC236}">
                <a16:creationId xmlns:a16="http://schemas.microsoft.com/office/drawing/2014/main" id="{BA48FE41-AE91-2F40-937C-E4C1E4763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486" y="2676766"/>
            <a:ext cx="4612172" cy="736475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2F1AA81A-AD78-6647-AC8A-5C9E091F5D8D}"/>
              </a:ext>
            </a:extLst>
          </p:cNvPr>
          <p:cNvSpPr txBox="1"/>
          <p:nvPr/>
        </p:nvSpPr>
        <p:spPr>
          <a:xfrm>
            <a:off x="122663" y="5370391"/>
            <a:ext cx="5157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Case 2: 	Nonlinear in configuration parameters</a:t>
            </a:r>
          </a:p>
          <a:p>
            <a:r>
              <a:rPr lang="en-GB" dirty="0"/>
              <a:t>	</a:t>
            </a:r>
            <a:r>
              <a:rPr lang="en-GB" sz="1600" dirty="0"/>
              <a:t>Numerical methods</a:t>
            </a:r>
          </a:p>
          <a:p>
            <a:r>
              <a:rPr lang="en-GB" sz="1600" dirty="0"/>
              <a:t>	Recompute monomials in each iteration</a:t>
            </a:r>
          </a:p>
          <a:p>
            <a:endParaRPr lang="en-GB" dirty="0"/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D432D181-BCBE-7241-98F2-0CDDEF76403E}"/>
              </a:ext>
            </a:extLst>
          </p:cNvPr>
          <p:cNvGrpSpPr/>
          <p:nvPr/>
        </p:nvGrpSpPr>
        <p:grpSpPr>
          <a:xfrm>
            <a:off x="5526402" y="4160550"/>
            <a:ext cx="3252651" cy="792000"/>
            <a:chOff x="5666012" y="4268372"/>
            <a:chExt cx="3252651" cy="792000"/>
          </a:xfrm>
        </p:grpSpPr>
        <p:sp>
          <p:nvSpPr>
            <p:cNvPr id="4" name="TekstSylinder 3">
              <a:extLst>
                <a:ext uri="{FF2B5EF4-FFF2-40B4-BE49-F238E27FC236}">
                  <a16:creationId xmlns:a16="http://schemas.microsoft.com/office/drawing/2014/main" id="{00AD95A6-AB3A-5948-AB04-843B6C9129FD}"/>
                </a:ext>
              </a:extLst>
            </p:cNvPr>
            <p:cNvSpPr txBox="1"/>
            <p:nvPr/>
          </p:nvSpPr>
          <p:spPr>
            <a:xfrm>
              <a:off x="5666012" y="4268372"/>
              <a:ext cx="3252651" cy="792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C9CC1D54-602C-D642-B2F3-33036FA4E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0771" y="4488517"/>
              <a:ext cx="2955793" cy="33361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6807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BD28CD52-6067-314A-9987-15CC4AEBF95D}"/>
              </a:ext>
            </a:extLst>
          </p:cNvPr>
          <p:cNvSpPr txBox="1">
            <a:spLocks/>
          </p:cNvSpPr>
          <p:nvPr/>
        </p:nvSpPr>
        <p:spPr>
          <a:xfrm>
            <a:off x="587376" y="619125"/>
            <a:ext cx="7967663" cy="8651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Local Models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8508C4B1-9148-9540-9F56-168217B188B3}"/>
              </a:ext>
            </a:extLst>
          </p:cNvPr>
          <p:cNvSpPr txBox="1"/>
          <p:nvPr/>
        </p:nvSpPr>
        <p:spPr>
          <a:xfrm>
            <a:off x="392917" y="1484313"/>
            <a:ext cx="720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Partition configuration space and Train one model on each region</a:t>
            </a:r>
          </a:p>
          <a:p>
            <a:endParaRPr lang="en-GB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D01A4BC9-8095-3F4F-AEDD-99A3C7A05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07" y="2424839"/>
            <a:ext cx="3807059" cy="2747513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61A68AD4-1761-264F-9D56-A6C5DE68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9" y="2562368"/>
            <a:ext cx="3407114" cy="27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1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BD28CD52-6067-314A-9987-15CC4AEBF95D}"/>
              </a:ext>
            </a:extLst>
          </p:cNvPr>
          <p:cNvSpPr txBox="1">
            <a:spLocks/>
          </p:cNvSpPr>
          <p:nvPr/>
        </p:nvSpPr>
        <p:spPr>
          <a:xfrm>
            <a:off x="587376" y="619125"/>
            <a:ext cx="7967663" cy="8651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Local Models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520821-007D-8F46-A3F8-24480F761615}"/>
              </a:ext>
            </a:extLst>
          </p:cNvPr>
          <p:cNvSpPr txBox="1">
            <a:spLocks/>
          </p:cNvSpPr>
          <p:nvPr/>
        </p:nvSpPr>
        <p:spPr>
          <a:xfrm>
            <a:off x="701236" y="1484313"/>
            <a:ext cx="7967663" cy="4668178"/>
          </a:xfrm>
          <a:prstGeom prst="rect">
            <a:avLst/>
          </a:prstGeom>
        </p:spPr>
        <p:txBody>
          <a:bodyPr/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 spc="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spc="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Reduce the order of the polynomial regression</a:t>
            </a:r>
          </a:p>
          <a:p>
            <a:pPr lvl="1"/>
            <a:r>
              <a:rPr lang="en-GB" dirty="0"/>
              <a:t>Fewer monomials			-&gt; Faster optimization</a:t>
            </a:r>
          </a:p>
          <a:p>
            <a:pPr lvl="1"/>
            <a:r>
              <a:rPr lang="en-GB" dirty="0"/>
              <a:t>Smaller weight matrix		-&gt; Less memory</a:t>
            </a:r>
          </a:p>
          <a:p>
            <a:pPr lvl="1"/>
            <a:r>
              <a:rPr lang="en-GB" dirty="0"/>
              <a:t>Fewer unknowns 			-&gt; Need less equations</a:t>
            </a:r>
          </a:p>
          <a:p>
            <a:pPr lvl="1"/>
            <a:r>
              <a:rPr lang="en-GB" dirty="0"/>
              <a:t>Required number of data points:</a:t>
            </a:r>
          </a:p>
          <a:p>
            <a:pPr marL="271462" lvl="1" indent="0">
              <a:buNone/>
            </a:pPr>
            <a:endParaRPr lang="en-GB" dirty="0"/>
          </a:p>
          <a:p>
            <a:pPr marL="271462" lvl="1" indent="0">
              <a:buNone/>
            </a:pPr>
            <a:r>
              <a:rPr lang="en-GB" dirty="0"/>
              <a:t>Cheaper to increase number of local models than order!</a:t>
            </a:r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84075E29-D778-6F45-B8BC-954BE67AE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947" y="2895423"/>
            <a:ext cx="2556603" cy="502024"/>
          </a:xfrm>
          <a:prstGeom prst="rect">
            <a:avLst/>
          </a:prstGeom>
        </p:spPr>
      </p:pic>
      <p:sp>
        <p:nvSpPr>
          <p:cNvPr id="15" name="TekstSylinder 14">
            <a:extLst>
              <a:ext uri="{FF2B5EF4-FFF2-40B4-BE49-F238E27FC236}">
                <a16:creationId xmlns:a16="http://schemas.microsoft.com/office/drawing/2014/main" id="{DD478EEF-FCD3-CB4A-BE5F-5F59F0D0A628}"/>
              </a:ext>
            </a:extLst>
          </p:cNvPr>
          <p:cNvSpPr txBox="1"/>
          <p:nvPr/>
        </p:nvSpPr>
        <p:spPr>
          <a:xfrm>
            <a:off x="842350" y="4619217"/>
            <a:ext cx="363753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 actuators, </a:t>
            </a:r>
            <a:r>
              <a:rPr lang="en-GB" sz="2000" b="1" dirty="0">
                <a:solidFill>
                  <a:srgbClr val="FF0000"/>
                </a:solidFill>
              </a:rPr>
              <a:t>1 8</a:t>
            </a:r>
            <a:r>
              <a:rPr lang="en-GB" sz="2000" b="1" baseline="30000" dirty="0">
                <a:solidFill>
                  <a:srgbClr val="FF0000"/>
                </a:solidFill>
              </a:rPr>
              <a:t>th</a:t>
            </a:r>
            <a:r>
              <a:rPr lang="en-GB" sz="2000" b="1" dirty="0">
                <a:solidFill>
                  <a:srgbClr val="FF0000"/>
                </a:solidFill>
              </a:rPr>
              <a:t> </a:t>
            </a:r>
            <a:r>
              <a:rPr lang="en-GB" dirty="0"/>
              <a:t>ordered model</a:t>
            </a:r>
          </a:p>
          <a:p>
            <a:r>
              <a:rPr lang="en-GB" dirty="0"/>
              <a:t>	need 125000 samples</a:t>
            </a:r>
          </a:p>
          <a:p>
            <a:r>
              <a:rPr lang="en-GB" dirty="0"/>
              <a:t>	3 sec/sample -&gt; 4 days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48F155A0-B16E-8245-981E-AD677334A29D}"/>
              </a:ext>
            </a:extLst>
          </p:cNvPr>
          <p:cNvSpPr txBox="1"/>
          <p:nvPr/>
        </p:nvSpPr>
        <p:spPr>
          <a:xfrm>
            <a:off x="4826182" y="4619217"/>
            <a:ext cx="39581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12 actuators, </a:t>
            </a:r>
            <a:r>
              <a:rPr lang="en-GB" sz="2000" b="1" dirty="0">
                <a:solidFill>
                  <a:srgbClr val="00B050"/>
                </a:solidFill>
              </a:rPr>
              <a:t>40 2</a:t>
            </a:r>
            <a:r>
              <a:rPr lang="en-GB" sz="2000" b="1" baseline="30000" dirty="0">
                <a:solidFill>
                  <a:srgbClr val="00B050"/>
                </a:solidFill>
              </a:rPr>
              <a:t>nd</a:t>
            </a:r>
            <a:r>
              <a:rPr lang="en-GB" sz="2000" b="1" dirty="0">
                <a:solidFill>
                  <a:srgbClr val="00B050"/>
                </a:solidFill>
              </a:rPr>
              <a:t> </a:t>
            </a:r>
            <a:r>
              <a:rPr lang="en-GB" dirty="0"/>
              <a:t>ordered models</a:t>
            </a:r>
          </a:p>
          <a:p>
            <a:r>
              <a:rPr lang="en-GB" dirty="0"/>
              <a:t>	need 3600 samples</a:t>
            </a:r>
          </a:p>
          <a:p>
            <a:r>
              <a:rPr lang="en-GB" dirty="0"/>
              <a:t>	3 sec/sample -&gt; 3hrs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233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BD28CD52-6067-314A-9987-15CC4AEBF95D}"/>
              </a:ext>
            </a:extLst>
          </p:cNvPr>
          <p:cNvSpPr txBox="1">
            <a:spLocks/>
          </p:cNvSpPr>
          <p:nvPr/>
        </p:nvSpPr>
        <p:spPr>
          <a:xfrm>
            <a:off x="587376" y="619125"/>
            <a:ext cx="7967663" cy="8651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Model Selection: IK</a:t>
            </a:r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F245FB3C-82C1-CF47-ADFA-DBF7D8969E70}"/>
              </a:ext>
            </a:extLst>
          </p:cNvPr>
          <p:cNvGrpSpPr/>
          <p:nvPr/>
        </p:nvGrpSpPr>
        <p:grpSpPr>
          <a:xfrm>
            <a:off x="1059646" y="1674713"/>
            <a:ext cx="7967663" cy="3693596"/>
            <a:chOff x="1059646" y="1674713"/>
            <a:chExt cx="7967663" cy="3693596"/>
          </a:xfrm>
        </p:grpSpPr>
        <p:sp>
          <p:nvSpPr>
            <p:cNvPr id="9" name="Titel 2">
              <a:extLst>
                <a:ext uri="{FF2B5EF4-FFF2-40B4-BE49-F238E27FC236}">
                  <a16:creationId xmlns:a16="http://schemas.microsoft.com/office/drawing/2014/main" id="{A9690F1E-E389-0049-8DFE-B2080E9E6924}"/>
                </a:ext>
              </a:extLst>
            </p:cNvPr>
            <p:cNvSpPr txBox="1">
              <a:spLocks/>
            </p:cNvSpPr>
            <p:nvPr/>
          </p:nvSpPr>
          <p:spPr>
            <a:xfrm>
              <a:off x="1059646" y="1674713"/>
              <a:ext cx="7967663" cy="865188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000" kern="1200" spc="45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dirty="0">
                  <a:solidFill>
                    <a:schemeClr val="tx1"/>
                  </a:solidFill>
                </a:rPr>
                <a:t>Minimum Deviation</a:t>
              </a:r>
            </a:p>
          </p:txBody>
        </p:sp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443C5834-596C-E747-A45C-F5B51353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480" y="2194693"/>
              <a:ext cx="266700" cy="342900"/>
            </a:xfrm>
            <a:prstGeom prst="rect">
              <a:avLst/>
            </a:prstGeom>
          </p:spPr>
        </p:pic>
        <p:pic>
          <p:nvPicPr>
            <p:cNvPr id="17" name="Bilde 16">
              <a:extLst>
                <a:ext uri="{FF2B5EF4-FFF2-40B4-BE49-F238E27FC236}">
                  <a16:creationId xmlns:a16="http://schemas.microsoft.com/office/drawing/2014/main" id="{DF70FAE6-C6D1-CC4E-808B-460432F6F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9646" y="3911036"/>
              <a:ext cx="2943780" cy="207072"/>
            </a:xfrm>
            <a:prstGeom prst="rect">
              <a:avLst/>
            </a:prstGeom>
          </p:spPr>
        </p:pic>
        <p:cxnSp>
          <p:nvCxnSpPr>
            <p:cNvPr id="20" name="Rett pil 19">
              <a:extLst>
                <a:ext uri="{FF2B5EF4-FFF2-40B4-BE49-F238E27FC236}">
                  <a16:creationId xmlns:a16="http://schemas.microsoft.com/office/drawing/2014/main" id="{FDCCB24A-47AF-E945-BF7E-5ECE11FF9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9122" y="2665367"/>
              <a:ext cx="1070518" cy="1025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tt pil 20">
              <a:extLst>
                <a:ext uri="{FF2B5EF4-FFF2-40B4-BE49-F238E27FC236}">
                  <a16:creationId xmlns:a16="http://schemas.microsoft.com/office/drawing/2014/main" id="{8E62AEF8-561B-0049-B6D2-82A976803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8626" y="2658707"/>
              <a:ext cx="594266" cy="10325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tt pil 21">
              <a:extLst>
                <a:ext uri="{FF2B5EF4-FFF2-40B4-BE49-F238E27FC236}">
                  <a16:creationId xmlns:a16="http://schemas.microsoft.com/office/drawing/2014/main" id="{88341356-D80D-6540-B1D5-3F35F5D2266F}"/>
                </a:ext>
              </a:extLst>
            </p:cNvPr>
            <p:cNvCxnSpPr>
              <a:cxnSpLocks/>
            </p:cNvCxnSpPr>
            <p:nvPr/>
          </p:nvCxnSpPr>
          <p:spPr>
            <a:xfrm>
              <a:off x="2462892" y="2658707"/>
              <a:ext cx="454025" cy="1041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pil 22">
              <a:extLst>
                <a:ext uri="{FF2B5EF4-FFF2-40B4-BE49-F238E27FC236}">
                  <a16:creationId xmlns:a16="http://schemas.microsoft.com/office/drawing/2014/main" id="{80F0CF95-6A53-8240-9B00-F2D35A10D104}"/>
                </a:ext>
              </a:extLst>
            </p:cNvPr>
            <p:cNvCxnSpPr>
              <a:cxnSpLocks/>
            </p:cNvCxnSpPr>
            <p:nvPr/>
          </p:nvCxnSpPr>
          <p:spPr>
            <a:xfrm>
              <a:off x="2462892" y="2655532"/>
              <a:ext cx="1114425" cy="10477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Bilde 50">
              <a:extLst>
                <a:ext uri="{FF2B5EF4-FFF2-40B4-BE49-F238E27FC236}">
                  <a16:creationId xmlns:a16="http://schemas.microsoft.com/office/drawing/2014/main" id="{0A75F1C3-CE69-3142-B331-4F64A4EA9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9436" y="5025409"/>
              <a:ext cx="292100" cy="342900"/>
            </a:xfrm>
            <a:prstGeom prst="rect">
              <a:avLst/>
            </a:prstGeom>
          </p:spPr>
        </p:pic>
        <p:cxnSp>
          <p:nvCxnSpPr>
            <p:cNvPr id="52" name="Rett pil 51">
              <a:extLst>
                <a:ext uri="{FF2B5EF4-FFF2-40B4-BE49-F238E27FC236}">
                  <a16:creationId xmlns:a16="http://schemas.microsoft.com/office/drawing/2014/main" id="{0B021F7C-D7B9-2946-88E2-E75A87A9B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3280" y="4325863"/>
              <a:ext cx="324090" cy="60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732AFDA9-B1DC-4E42-85DF-3AB9EF4E6BC4}"/>
              </a:ext>
            </a:extLst>
          </p:cNvPr>
          <p:cNvGrpSpPr/>
          <p:nvPr/>
        </p:nvGrpSpPr>
        <p:grpSpPr>
          <a:xfrm>
            <a:off x="4859297" y="1667998"/>
            <a:ext cx="8398166" cy="3696771"/>
            <a:chOff x="4859297" y="1667998"/>
            <a:chExt cx="8398166" cy="3696771"/>
          </a:xfrm>
        </p:grpSpPr>
        <p:sp>
          <p:nvSpPr>
            <p:cNvPr id="8" name="Titel 2">
              <a:extLst>
                <a:ext uri="{FF2B5EF4-FFF2-40B4-BE49-F238E27FC236}">
                  <a16:creationId xmlns:a16="http://schemas.microsoft.com/office/drawing/2014/main" id="{1210A6B6-BBED-F84F-BA62-21E6187D421B}"/>
                </a:ext>
              </a:extLst>
            </p:cNvPr>
            <p:cNvSpPr txBox="1">
              <a:spLocks/>
            </p:cNvSpPr>
            <p:nvPr/>
          </p:nvSpPr>
          <p:spPr>
            <a:xfrm>
              <a:off x="5289800" y="1667998"/>
              <a:ext cx="7967663" cy="865188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000" kern="1200" spc="45" baseline="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dirty="0">
                  <a:solidFill>
                    <a:schemeClr val="tx1"/>
                  </a:solidFill>
                </a:rPr>
                <a:t>Regression Tree</a:t>
              </a:r>
            </a:p>
          </p:txBody>
        </p:sp>
        <p:pic>
          <p:nvPicPr>
            <p:cNvPr id="2" name="Bilde 1">
              <a:extLst>
                <a:ext uri="{FF2B5EF4-FFF2-40B4-BE49-F238E27FC236}">
                  <a16:creationId xmlns:a16="http://schemas.microsoft.com/office/drawing/2014/main" id="{C9770EE5-6915-FE4F-9C1F-387DE317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7511" y="2228323"/>
              <a:ext cx="266700" cy="342900"/>
            </a:xfrm>
            <a:prstGeom prst="rect">
              <a:avLst/>
            </a:prstGeom>
          </p:spPr>
        </p:pic>
        <p:pic>
          <p:nvPicPr>
            <p:cNvPr id="18" name="Bilde 17">
              <a:extLst>
                <a:ext uri="{FF2B5EF4-FFF2-40B4-BE49-F238E27FC236}">
                  <a16:creationId xmlns:a16="http://schemas.microsoft.com/office/drawing/2014/main" id="{607CC60C-6DA6-D144-A765-1D910B4F8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9297" y="3911848"/>
              <a:ext cx="2943780" cy="207072"/>
            </a:xfrm>
            <a:prstGeom prst="rect">
              <a:avLst/>
            </a:prstGeom>
          </p:spPr>
        </p:pic>
        <p:cxnSp>
          <p:nvCxnSpPr>
            <p:cNvPr id="41" name="Rett pil 40">
              <a:extLst>
                <a:ext uri="{FF2B5EF4-FFF2-40B4-BE49-F238E27FC236}">
                  <a16:creationId xmlns:a16="http://schemas.microsoft.com/office/drawing/2014/main" id="{1B2E2917-DEE5-D942-993C-0FAF8577580F}"/>
                </a:ext>
              </a:extLst>
            </p:cNvPr>
            <p:cNvCxnSpPr>
              <a:cxnSpLocks/>
            </p:cNvCxnSpPr>
            <p:nvPr/>
          </p:nvCxnSpPr>
          <p:spPr>
            <a:xfrm>
              <a:off x="6318676" y="2659244"/>
              <a:ext cx="0" cy="279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ett pil 43">
              <a:extLst>
                <a:ext uri="{FF2B5EF4-FFF2-40B4-BE49-F238E27FC236}">
                  <a16:creationId xmlns:a16="http://schemas.microsoft.com/office/drawing/2014/main" id="{F4D14B73-FDA7-5F49-AE25-2FE7615F3A89}"/>
                </a:ext>
              </a:extLst>
            </p:cNvPr>
            <p:cNvCxnSpPr>
              <a:cxnSpLocks/>
            </p:cNvCxnSpPr>
            <p:nvPr/>
          </p:nvCxnSpPr>
          <p:spPr>
            <a:xfrm>
              <a:off x="6340861" y="3332501"/>
              <a:ext cx="430203" cy="529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Bilde 45">
              <a:extLst>
                <a:ext uri="{FF2B5EF4-FFF2-40B4-BE49-F238E27FC236}">
                  <a16:creationId xmlns:a16="http://schemas.microsoft.com/office/drawing/2014/main" id="{6BC98A56-3DD7-E745-9AC1-42F2DF9F9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0495" y="5021869"/>
              <a:ext cx="292100" cy="342900"/>
            </a:xfrm>
            <a:prstGeom prst="rect">
              <a:avLst/>
            </a:prstGeom>
          </p:spPr>
        </p:pic>
        <p:cxnSp>
          <p:nvCxnSpPr>
            <p:cNvPr id="47" name="Rett pil 46">
              <a:extLst>
                <a:ext uri="{FF2B5EF4-FFF2-40B4-BE49-F238E27FC236}">
                  <a16:creationId xmlns:a16="http://schemas.microsoft.com/office/drawing/2014/main" id="{70816936-28D0-1549-BBFA-C2DA41003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6974" y="4322323"/>
              <a:ext cx="324090" cy="601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Bilde 52">
              <a:extLst>
                <a:ext uri="{FF2B5EF4-FFF2-40B4-BE49-F238E27FC236}">
                  <a16:creationId xmlns:a16="http://schemas.microsoft.com/office/drawing/2014/main" id="{E6FD4703-0AEF-3649-A33C-5DBC97E70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4612" y="2986492"/>
              <a:ext cx="2295967" cy="297894"/>
            </a:xfrm>
            <a:prstGeom prst="rect">
              <a:avLst/>
            </a:prstGeom>
          </p:spPr>
        </p:pic>
      </p:grpSp>
      <p:grpSp>
        <p:nvGrpSpPr>
          <p:cNvPr id="4" name="Gruppe 3">
            <a:extLst>
              <a:ext uri="{FF2B5EF4-FFF2-40B4-BE49-F238E27FC236}">
                <a16:creationId xmlns:a16="http://schemas.microsoft.com/office/drawing/2014/main" id="{7F7F4EE7-8A60-8C4A-97A0-841F0ED377B9}"/>
              </a:ext>
            </a:extLst>
          </p:cNvPr>
          <p:cNvGrpSpPr/>
          <p:nvPr/>
        </p:nvGrpSpPr>
        <p:grpSpPr>
          <a:xfrm>
            <a:off x="2953261" y="5682343"/>
            <a:ext cx="2936441" cy="914400"/>
            <a:chOff x="2953261" y="5682343"/>
            <a:chExt cx="2936441" cy="914400"/>
          </a:xfrm>
        </p:grpSpPr>
        <p:pic>
          <p:nvPicPr>
            <p:cNvPr id="56" name="Grafikk 55" descr="Justitias vekt">
              <a:extLst>
                <a:ext uri="{FF2B5EF4-FFF2-40B4-BE49-F238E27FC236}">
                  <a16:creationId xmlns:a16="http://schemas.microsoft.com/office/drawing/2014/main" id="{CB1FC9A0-6FC9-AA4E-A5B6-B709D881D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14007" y="5682343"/>
              <a:ext cx="914400" cy="914400"/>
            </a:xfrm>
            <a:prstGeom prst="rect">
              <a:avLst/>
            </a:prstGeom>
          </p:spPr>
        </p:pic>
        <p:sp>
          <p:nvSpPr>
            <p:cNvPr id="57" name="TekstSylinder 56">
              <a:extLst>
                <a:ext uri="{FF2B5EF4-FFF2-40B4-BE49-F238E27FC236}">
                  <a16:creationId xmlns:a16="http://schemas.microsoft.com/office/drawing/2014/main" id="{00A2C174-F0AB-C44C-B029-E85797D0B929}"/>
                </a:ext>
              </a:extLst>
            </p:cNvPr>
            <p:cNvSpPr txBox="1"/>
            <p:nvPr/>
          </p:nvSpPr>
          <p:spPr>
            <a:xfrm>
              <a:off x="2953261" y="5954877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Accuracy</a:t>
              </a:r>
            </a:p>
          </p:txBody>
        </p:sp>
        <p:sp>
          <p:nvSpPr>
            <p:cNvPr id="58" name="TekstSylinder 57">
              <a:extLst>
                <a:ext uri="{FF2B5EF4-FFF2-40B4-BE49-F238E27FC236}">
                  <a16:creationId xmlns:a16="http://schemas.microsoft.com/office/drawing/2014/main" id="{116864CC-A87F-EC4E-A576-345C2DE9A45A}"/>
                </a:ext>
              </a:extLst>
            </p:cNvPr>
            <p:cNvSpPr txBox="1"/>
            <p:nvPr/>
          </p:nvSpPr>
          <p:spPr>
            <a:xfrm>
              <a:off x="5068643" y="595487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Speed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0703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fingermovie">
            <a:hlinkClick r:id="" action="ppaction://media"/>
            <a:extLst>
              <a:ext uri="{FF2B5EF4-FFF2-40B4-BE49-F238E27FC236}">
                <a16:creationId xmlns:a16="http://schemas.microsoft.com/office/drawing/2014/main" id="{DDE3626B-220A-9546-BF4A-791D73F706E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29247" r="29178"/>
          <a:stretch/>
        </p:blipFill>
        <p:spPr>
          <a:xfrm>
            <a:off x="2984558" y="1484313"/>
            <a:ext cx="3525080" cy="4769341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8923C3CB-E418-404E-A073-C4418687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4" cy="865188"/>
          </a:xfrm>
        </p:spPr>
        <p:txBody>
          <a:bodyPr>
            <a:normAutofit/>
          </a:bodyPr>
          <a:lstStyle/>
          <a:p>
            <a:r>
              <a:rPr lang="en-GB" dirty="0"/>
              <a:t>Robot Finger Example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836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147483647" objId="10"/>
        <p14:stopEvt time="2147483647" objId="10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BD28CD52-6067-314A-9987-15CC4AEBF95D}"/>
              </a:ext>
            </a:extLst>
          </p:cNvPr>
          <p:cNvSpPr txBox="1">
            <a:spLocks/>
          </p:cNvSpPr>
          <p:nvPr/>
        </p:nvSpPr>
        <p:spPr>
          <a:xfrm>
            <a:off x="587376" y="619125"/>
            <a:ext cx="7967663" cy="8651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Results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D4DEC73-DE48-CD40-BC77-485168A15BF9}"/>
              </a:ext>
            </a:extLst>
          </p:cNvPr>
          <p:cNvSpPr txBox="1">
            <a:spLocks/>
          </p:cNvSpPr>
          <p:nvPr/>
        </p:nvSpPr>
        <p:spPr>
          <a:xfrm>
            <a:off x="458331" y="1647387"/>
            <a:ext cx="2926790" cy="4668178"/>
          </a:xfrm>
          <a:prstGeom prst="rect">
            <a:avLst/>
          </a:prstGeom>
        </p:spPr>
        <p:txBody>
          <a:bodyPr/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 spc="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spc="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5-fold cross validation on optimal number of local models and model order</a:t>
            </a: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595FC449-D8FB-3244-9BEA-4F481BF551EC}"/>
              </a:ext>
            </a:extLst>
          </p:cNvPr>
          <p:cNvGrpSpPr>
            <a:grpSpLocks noChangeAspect="1"/>
          </p:cNvGrpSpPr>
          <p:nvPr/>
        </p:nvGrpSpPr>
        <p:grpSpPr>
          <a:xfrm>
            <a:off x="4036916" y="1341214"/>
            <a:ext cx="4329560" cy="5256000"/>
            <a:chOff x="3514166" y="698836"/>
            <a:chExt cx="5362854" cy="6510378"/>
          </a:xfrm>
        </p:grpSpPr>
        <p:pic>
          <p:nvPicPr>
            <p:cNvPr id="16" name="Bilde 15">
              <a:extLst>
                <a:ext uri="{FF2B5EF4-FFF2-40B4-BE49-F238E27FC236}">
                  <a16:creationId xmlns:a16="http://schemas.microsoft.com/office/drawing/2014/main" id="{9727BE5E-7AD6-8E42-9240-B22C43BB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5070" y="698836"/>
              <a:ext cx="2650667" cy="2160000"/>
            </a:xfrm>
            <a:prstGeom prst="rect">
              <a:avLst/>
            </a:prstGeom>
          </p:spPr>
        </p:pic>
        <p:pic>
          <p:nvPicPr>
            <p:cNvPr id="18" name="Bilde 17">
              <a:extLst>
                <a:ext uri="{FF2B5EF4-FFF2-40B4-BE49-F238E27FC236}">
                  <a16:creationId xmlns:a16="http://schemas.microsoft.com/office/drawing/2014/main" id="{DAE7BD8B-C124-F247-903E-B9E5D7B9B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5070" y="2889214"/>
              <a:ext cx="2650667" cy="2160000"/>
            </a:xfrm>
            <a:prstGeom prst="rect">
              <a:avLst/>
            </a:prstGeom>
          </p:spPr>
        </p:pic>
        <p:pic>
          <p:nvPicPr>
            <p:cNvPr id="20" name="Bilde 19">
              <a:extLst>
                <a:ext uri="{FF2B5EF4-FFF2-40B4-BE49-F238E27FC236}">
                  <a16:creationId xmlns:a16="http://schemas.microsoft.com/office/drawing/2014/main" id="{6E3A565D-86EF-DB42-A741-6D047D35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166" y="5049214"/>
              <a:ext cx="2602667" cy="2160000"/>
            </a:xfrm>
            <a:prstGeom prst="rect">
              <a:avLst/>
            </a:prstGeom>
          </p:spPr>
        </p:pic>
        <p:pic>
          <p:nvPicPr>
            <p:cNvPr id="22" name="Bilde 21">
              <a:extLst>
                <a:ext uri="{FF2B5EF4-FFF2-40B4-BE49-F238E27FC236}">
                  <a16:creationId xmlns:a16="http://schemas.microsoft.com/office/drawing/2014/main" id="{6680C552-1C5F-1F48-A2AF-50272501F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353" y="698836"/>
              <a:ext cx="2650667" cy="2160000"/>
            </a:xfrm>
            <a:prstGeom prst="rect">
              <a:avLst/>
            </a:prstGeom>
          </p:spPr>
        </p:pic>
        <p:pic>
          <p:nvPicPr>
            <p:cNvPr id="24" name="Bilde 23">
              <a:extLst>
                <a:ext uri="{FF2B5EF4-FFF2-40B4-BE49-F238E27FC236}">
                  <a16:creationId xmlns:a16="http://schemas.microsoft.com/office/drawing/2014/main" id="{69D59F08-AF68-EB49-A69F-4F5C989FC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6353" y="2889214"/>
              <a:ext cx="2650667" cy="2160000"/>
            </a:xfrm>
            <a:prstGeom prst="rect">
              <a:avLst/>
            </a:prstGeom>
          </p:spPr>
        </p:pic>
        <p:pic>
          <p:nvPicPr>
            <p:cNvPr id="26" name="Bilde 25">
              <a:extLst>
                <a:ext uri="{FF2B5EF4-FFF2-40B4-BE49-F238E27FC236}">
                  <a16:creationId xmlns:a16="http://schemas.microsoft.com/office/drawing/2014/main" id="{E7BE475F-74E6-D647-A68B-C97CD014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5737" y="5049214"/>
              <a:ext cx="2592000" cy="2160000"/>
            </a:xfrm>
            <a:prstGeom prst="rect">
              <a:avLst/>
            </a:prstGeom>
          </p:spPr>
        </p:pic>
      </p:grp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7C48E793-4D13-6E43-845D-6AA86F111615}"/>
              </a:ext>
            </a:extLst>
          </p:cNvPr>
          <p:cNvSpPr txBox="1"/>
          <p:nvPr/>
        </p:nvSpPr>
        <p:spPr>
          <a:xfrm>
            <a:off x="4086085" y="941129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Minimum deviation</a:t>
            </a:r>
          </a:p>
        </p:txBody>
      </p: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4A5EBE5B-E2AD-EE40-84A9-832398D78C5B}"/>
              </a:ext>
            </a:extLst>
          </p:cNvPr>
          <p:cNvSpPr txBox="1"/>
          <p:nvPr/>
        </p:nvSpPr>
        <p:spPr>
          <a:xfrm>
            <a:off x="6420702" y="95522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Regression tree</a:t>
            </a:r>
          </a:p>
        </p:txBody>
      </p:sp>
    </p:spTree>
    <p:extLst>
      <p:ext uri="{BB962C8B-B14F-4D97-AF65-F5344CB8AC3E}">
        <p14:creationId xmlns:p14="http://schemas.microsoft.com/office/powerpoint/2010/main" val="134192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BD28CD52-6067-314A-9987-15CC4AEBF95D}"/>
              </a:ext>
            </a:extLst>
          </p:cNvPr>
          <p:cNvSpPr txBox="1">
            <a:spLocks/>
          </p:cNvSpPr>
          <p:nvPr/>
        </p:nvSpPr>
        <p:spPr>
          <a:xfrm>
            <a:off x="587376" y="619125"/>
            <a:ext cx="7967663" cy="8651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Visual Validation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D4DEC73-DE48-CD40-BC77-485168A15BF9}"/>
              </a:ext>
            </a:extLst>
          </p:cNvPr>
          <p:cNvSpPr txBox="1">
            <a:spLocks/>
          </p:cNvSpPr>
          <p:nvPr/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/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 spc="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spc="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Real time Ball Tracking</a:t>
            </a:r>
          </a:p>
          <a:p>
            <a:r>
              <a:rPr lang="en-GB" dirty="0"/>
              <a:t>Minimize distance between phantom point and centre of ball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Naive path: Considers only start and goal position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naivepath">
            <a:hlinkClick r:id="" action="ppaction://media"/>
            <a:extLst>
              <a:ext uri="{FF2B5EF4-FFF2-40B4-BE49-F238E27FC236}">
                <a16:creationId xmlns:a16="http://schemas.microsoft.com/office/drawing/2014/main" id="{66F90612-7EFA-AE4C-A46C-70BC367658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28869" r="28960"/>
          <a:stretch/>
        </p:blipFill>
        <p:spPr>
          <a:xfrm>
            <a:off x="3405809" y="2814224"/>
            <a:ext cx="2199862" cy="2934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75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5400" objId="4"/>
        <p14:stopEvt time="83552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F0AE-DE20-7B45-959F-1C807841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1B4F-EE0C-B84C-9C19-E9606FC9E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  <a:p>
            <a:pPr lvl="1"/>
            <a:r>
              <a:rPr lang="en-US" dirty="0"/>
              <a:t>Difficult to get good digital models of home made kitchen table soft robots</a:t>
            </a:r>
          </a:p>
          <a:p>
            <a:pPr lvl="1"/>
            <a:r>
              <a:rPr lang="en-US" dirty="0"/>
              <a:t>Obvious Reality gab </a:t>
            </a:r>
          </a:p>
          <a:p>
            <a:pPr lvl="2"/>
            <a:r>
              <a:rPr lang="en-US" dirty="0"/>
              <a:t>Imperfection in manufacturing</a:t>
            </a:r>
          </a:p>
          <a:p>
            <a:pPr lvl="2"/>
            <a:r>
              <a:rPr lang="en-US" dirty="0"/>
              <a:t>Poor manufacturing skills</a:t>
            </a:r>
          </a:p>
          <a:p>
            <a:pPr lvl="2"/>
            <a:r>
              <a:rPr lang="en-US" dirty="0"/>
              <a:t>Lack of knowledge of material models and parameters</a:t>
            </a:r>
          </a:p>
          <a:p>
            <a:pPr lvl="2"/>
            <a:r>
              <a:rPr lang="en-US" dirty="0"/>
              <a:t>Too simple models</a:t>
            </a:r>
          </a:p>
          <a:p>
            <a:r>
              <a:rPr lang="en-US" dirty="0"/>
              <a:t>Our Approach</a:t>
            </a:r>
          </a:p>
          <a:p>
            <a:pPr lvl="1"/>
            <a:r>
              <a:rPr lang="en-US" dirty="0"/>
              <a:t>Get direct data of robot regardless of how poorly it is manufactured</a:t>
            </a:r>
          </a:p>
          <a:p>
            <a:pPr lvl="1"/>
            <a:r>
              <a:rPr lang="en-US" dirty="0"/>
              <a:t>Make models based directly on the acquired data</a:t>
            </a:r>
          </a:p>
          <a:p>
            <a:pPr lvl="1"/>
            <a:r>
              <a:rPr lang="en-US" dirty="0"/>
              <a:t>Use many smaller local models instead of one global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1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BD28CD52-6067-314A-9987-15CC4AEBF95D}"/>
              </a:ext>
            </a:extLst>
          </p:cNvPr>
          <p:cNvSpPr txBox="1">
            <a:spLocks/>
          </p:cNvSpPr>
          <p:nvPr/>
        </p:nvSpPr>
        <p:spPr>
          <a:xfrm>
            <a:off x="587376" y="619125"/>
            <a:ext cx="7967663" cy="8651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More Intelligent Motion Path Planning</a:t>
            </a:r>
          </a:p>
        </p:txBody>
      </p:sp>
      <p:pic>
        <p:nvPicPr>
          <p:cNvPr id="4" name="2018-06-12 15.14.46">
            <a:hlinkClick r:id="" action="ppaction://media"/>
            <a:extLst>
              <a:ext uri="{FF2B5EF4-FFF2-40B4-BE49-F238E27FC236}">
                <a16:creationId xmlns:a16="http://schemas.microsoft.com/office/drawing/2014/main" id="{112022CA-F132-1447-8984-E941DB5CE24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76172" y="3507129"/>
            <a:ext cx="4467828" cy="3350871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B55964DE-AE99-5741-8C53-D60C74BB67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016" y="1190725"/>
            <a:ext cx="2722500" cy="2160000"/>
          </a:xfrm>
          <a:prstGeom prst="rect">
            <a:avLst/>
          </a:prstGeom>
        </p:spPr>
      </p:pic>
      <p:pic>
        <p:nvPicPr>
          <p:cNvPr id="15" name="pathmovie">
            <a:hlinkClick r:id="" action="ppaction://media"/>
            <a:extLst>
              <a:ext uri="{FF2B5EF4-FFF2-40B4-BE49-F238E27FC236}">
                <a16:creationId xmlns:a16="http://schemas.microsoft.com/office/drawing/2014/main" id="{15E184DC-7949-D04C-8875-CBDBC4868F6B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3266386"/>
            <a:ext cx="4603288" cy="3452466"/>
          </a:xfrm>
          <a:prstGeom prst="rect">
            <a:avLst/>
          </a:prstGeom>
        </p:spPr>
      </p:pic>
      <p:sp>
        <p:nvSpPr>
          <p:cNvPr id="16" name="TekstSylinder 15">
            <a:extLst>
              <a:ext uri="{FF2B5EF4-FFF2-40B4-BE49-F238E27FC236}">
                <a16:creationId xmlns:a16="http://schemas.microsoft.com/office/drawing/2014/main" id="{D7FFE02A-070E-8C4B-92F4-308AC5C14532}"/>
              </a:ext>
            </a:extLst>
          </p:cNvPr>
          <p:cNvSpPr txBox="1"/>
          <p:nvPr/>
        </p:nvSpPr>
        <p:spPr>
          <a:xfrm>
            <a:off x="3071516" y="1191925"/>
            <a:ext cx="58881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Probabilistic Road Map </a:t>
            </a:r>
          </a:p>
          <a:p>
            <a:r>
              <a:rPr lang="en-GB" sz="1600" dirty="0"/>
              <a:t>Use visual markers to infer which configuration lead to collision</a:t>
            </a:r>
          </a:p>
          <a:p>
            <a:r>
              <a:rPr lang="en-GB" sz="1600" dirty="0"/>
              <a:t>Use phantom marker to find goal configuration</a:t>
            </a:r>
          </a:p>
          <a:p>
            <a:r>
              <a:rPr lang="en-GB" sz="1600" dirty="0"/>
              <a:t>Least cost path though weighted graph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85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6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65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8369" objId="4"/>
        <p14:playEvt time="78375" objId="15"/>
        <p14:stopEvt time="91053" objId="15"/>
        <p14:stopEvt time="91804" objId="4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2">
            <a:extLst>
              <a:ext uri="{FF2B5EF4-FFF2-40B4-BE49-F238E27FC236}">
                <a16:creationId xmlns:a16="http://schemas.microsoft.com/office/drawing/2014/main" id="{BD28CD52-6067-314A-9987-15CC4AEBF95D}"/>
              </a:ext>
            </a:extLst>
          </p:cNvPr>
          <p:cNvSpPr txBox="1">
            <a:spLocks/>
          </p:cNvSpPr>
          <p:nvPr/>
        </p:nvSpPr>
        <p:spPr>
          <a:xfrm>
            <a:off x="587376" y="619125"/>
            <a:ext cx="7967663" cy="8651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Conclusions and Main Findings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AFFF4C27-9564-9940-8375-77B2B46FBE24}"/>
              </a:ext>
            </a:extLst>
          </p:cNvPr>
          <p:cNvSpPr txBox="1"/>
          <p:nvPr/>
        </p:nvSpPr>
        <p:spPr>
          <a:xfrm>
            <a:off x="587376" y="1484313"/>
            <a:ext cx="798291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 designed an In-expensive platform for training and interacting with soft robots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 presented an agile method for learning the control of soft robots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Using multiple local models results in Increased learning ability while keeping time and memory complexity as well as required data quantity to a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 validated the inverse kinematics model by visual inspection and validation data sets.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11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Learning Cube</a:t>
            </a:r>
          </a:p>
        </p:txBody>
      </p:sp>
      <p:grpSp>
        <p:nvGrpSpPr>
          <p:cNvPr id="17" name="Gruppe 16">
            <a:extLst>
              <a:ext uri="{FF2B5EF4-FFF2-40B4-BE49-F238E27FC236}">
                <a16:creationId xmlns:a16="http://schemas.microsoft.com/office/drawing/2014/main" id="{4BA1DB08-C57F-4943-87B6-3E72453426E9}"/>
              </a:ext>
            </a:extLst>
          </p:cNvPr>
          <p:cNvGrpSpPr/>
          <p:nvPr/>
        </p:nvGrpSpPr>
        <p:grpSpPr>
          <a:xfrm>
            <a:off x="1727706" y="1484313"/>
            <a:ext cx="5687002" cy="5651806"/>
            <a:chOff x="16727694" y="11946064"/>
            <a:chExt cx="13912464" cy="14220294"/>
          </a:xfrm>
        </p:grpSpPr>
        <p:pic>
          <p:nvPicPr>
            <p:cNvPr id="19" name="Bilde 18">
              <a:extLst>
                <a:ext uri="{FF2B5EF4-FFF2-40B4-BE49-F238E27FC236}">
                  <a16:creationId xmlns:a16="http://schemas.microsoft.com/office/drawing/2014/main" id="{21C69D99-EEAB-5846-93AC-B6CE4520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630368" y="14536907"/>
              <a:ext cx="11843856" cy="6662170"/>
            </a:xfrm>
            <a:prstGeom prst="rect">
              <a:avLst/>
            </a:prstGeom>
          </p:spPr>
        </p:pic>
        <p:sp>
          <p:nvSpPr>
            <p:cNvPr id="20" name="TekstSylinder 19">
              <a:extLst>
                <a:ext uri="{FF2B5EF4-FFF2-40B4-BE49-F238E27FC236}">
                  <a16:creationId xmlns:a16="http://schemas.microsoft.com/office/drawing/2014/main" id="{4BE7D1CB-9F29-C947-97AA-704A04658C98}"/>
                </a:ext>
              </a:extLst>
            </p:cNvPr>
            <p:cNvSpPr txBox="1"/>
            <p:nvPr/>
          </p:nvSpPr>
          <p:spPr>
            <a:xfrm>
              <a:off x="16754653" y="20703955"/>
              <a:ext cx="6673276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Arduino</a:t>
              </a:r>
            </a:p>
          </p:txBody>
        </p:sp>
        <p:sp>
          <p:nvSpPr>
            <p:cNvPr id="21" name="TekstSylinder 20">
              <a:extLst>
                <a:ext uri="{FF2B5EF4-FFF2-40B4-BE49-F238E27FC236}">
                  <a16:creationId xmlns:a16="http://schemas.microsoft.com/office/drawing/2014/main" id="{0EE1E270-639F-0D41-9715-3C0372B4BC6D}"/>
                </a:ext>
              </a:extLst>
            </p:cNvPr>
            <p:cNvSpPr txBox="1"/>
            <p:nvPr/>
          </p:nvSpPr>
          <p:spPr>
            <a:xfrm>
              <a:off x="16727694" y="19559456"/>
              <a:ext cx="6673276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Drivers</a:t>
              </a:r>
            </a:p>
          </p:txBody>
        </p:sp>
        <p:sp>
          <p:nvSpPr>
            <p:cNvPr id="22" name="TekstSylinder 21">
              <a:extLst>
                <a:ext uri="{FF2B5EF4-FFF2-40B4-BE49-F238E27FC236}">
                  <a16:creationId xmlns:a16="http://schemas.microsoft.com/office/drawing/2014/main" id="{10B637FC-25F2-2345-93AD-DD743A84666E}"/>
                </a:ext>
              </a:extLst>
            </p:cNvPr>
            <p:cNvSpPr txBox="1"/>
            <p:nvPr/>
          </p:nvSpPr>
          <p:spPr>
            <a:xfrm>
              <a:off x="16737497" y="16855940"/>
              <a:ext cx="2921815" cy="1006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High precision stepper motors</a:t>
              </a:r>
            </a:p>
          </p:txBody>
        </p:sp>
        <p:sp>
          <p:nvSpPr>
            <p:cNvPr id="23" name="TekstSylinder 22">
              <a:extLst>
                <a:ext uri="{FF2B5EF4-FFF2-40B4-BE49-F238E27FC236}">
                  <a16:creationId xmlns:a16="http://schemas.microsoft.com/office/drawing/2014/main" id="{143B9CE4-08D6-3142-A6F0-C8844C029DC8}"/>
                </a:ext>
              </a:extLst>
            </p:cNvPr>
            <p:cNvSpPr txBox="1"/>
            <p:nvPr/>
          </p:nvSpPr>
          <p:spPr>
            <a:xfrm>
              <a:off x="16771362" y="13108907"/>
              <a:ext cx="3483717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RGB-D sensor</a:t>
              </a:r>
            </a:p>
          </p:txBody>
        </p:sp>
        <p:sp>
          <p:nvSpPr>
            <p:cNvPr id="24" name="TekstSylinder 23">
              <a:extLst>
                <a:ext uri="{FF2B5EF4-FFF2-40B4-BE49-F238E27FC236}">
                  <a16:creationId xmlns:a16="http://schemas.microsoft.com/office/drawing/2014/main" id="{63A0FC8A-1084-DC4A-9B9B-82D241E0A5DC}"/>
                </a:ext>
              </a:extLst>
            </p:cNvPr>
            <p:cNvSpPr txBox="1"/>
            <p:nvPr/>
          </p:nvSpPr>
          <p:spPr>
            <a:xfrm>
              <a:off x="16771362" y="14964541"/>
              <a:ext cx="6673276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Alu-frame</a:t>
              </a:r>
            </a:p>
          </p:txBody>
        </p:sp>
        <p:sp>
          <p:nvSpPr>
            <p:cNvPr id="25" name="TekstSylinder 24">
              <a:extLst>
                <a:ext uri="{FF2B5EF4-FFF2-40B4-BE49-F238E27FC236}">
                  <a16:creationId xmlns:a16="http://schemas.microsoft.com/office/drawing/2014/main" id="{DE45CD76-AD77-CD4C-848B-038603B5BF6E}"/>
                </a:ext>
              </a:extLst>
            </p:cNvPr>
            <p:cNvSpPr txBox="1"/>
            <p:nvPr/>
          </p:nvSpPr>
          <p:spPr>
            <a:xfrm>
              <a:off x="27032503" y="14919516"/>
              <a:ext cx="2489420" cy="139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LED-lights</a:t>
              </a:r>
            </a:p>
            <a:p>
              <a:r>
                <a:rPr lang="en-US" sz="1000" dirty="0"/>
                <a:t>(uniform light conditions)</a:t>
              </a:r>
            </a:p>
          </p:txBody>
        </p:sp>
        <p:sp>
          <p:nvSpPr>
            <p:cNvPr id="26" name="TekstSylinder 25">
              <a:extLst>
                <a:ext uri="{FF2B5EF4-FFF2-40B4-BE49-F238E27FC236}">
                  <a16:creationId xmlns:a16="http://schemas.microsoft.com/office/drawing/2014/main" id="{AA440CE4-88D7-8F4C-ACD2-23584FA7FB13}"/>
                </a:ext>
              </a:extLst>
            </p:cNvPr>
            <p:cNvSpPr txBox="1"/>
            <p:nvPr/>
          </p:nvSpPr>
          <p:spPr>
            <a:xfrm>
              <a:off x="27108500" y="21667838"/>
              <a:ext cx="2073854" cy="178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Bring your own device policy </a:t>
              </a:r>
            </a:p>
            <a:p>
              <a:r>
                <a:rPr lang="en-US" sz="1000" dirty="0"/>
                <a:t>(USB 3.0)</a:t>
              </a:r>
            </a:p>
          </p:txBody>
        </p:sp>
        <p:cxnSp>
          <p:nvCxnSpPr>
            <p:cNvPr id="27" name="Rett pil 26">
              <a:extLst>
                <a:ext uri="{FF2B5EF4-FFF2-40B4-BE49-F238E27FC236}">
                  <a16:creationId xmlns:a16="http://schemas.microsoft.com/office/drawing/2014/main" id="{83DA2FE4-7E7C-E240-BB23-453638AE4474}"/>
                </a:ext>
              </a:extLst>
            </p:cNvPr>
            <p:cNvCxnSpPr>
              <a:cxnSpLocks/>
            </p:cNvCxnSpPr>
            <p:nvPr/>
          </p:nvCxnSpPr>
          <p:spPr>
            <a:xfrm>
              <a:off x="16797447" y="20117487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tt pil 27">
              <a:extLst>
                <a:ext uri="{FF2B5EF4-FFF2-40B4-BE49-F238E27FC236}">
                  <a16:creationId xmlns:a16="http://schemas.microsoft.com/office/drawing/2014/main" id="{4D4C1B84-7713-E649-A328-BE7CBA376E5D}"/>
                </a:ext>
              </a:extLst>
            </p:cNvPr>
            <p:cNvCxnSpPr>
              <a:cxnSpLocks/>
            </p:cNvCxnSpPr>
            <p:nvPr/>
          </p:nvCxnSpPr>
          <p:spPr>
            <a:xfrm>
              <a:off x="16842234" y="21261042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tt pil 28">
              <a:extLst>
                <a:ext uri="{FF2B5EF4-FFF2-40B4-BE49-F238E27FC236}">
                  <a16:creationId xmlns:a16="http://schemas.microsoft.com/office/drawing/2014/main" id="{D10893F5-D88C-9442-BA3A-A55FBD8B38F1}"/>
                </a:ext>
              </a:extLst>
            </p:cNvPr>
            <p:cNvCxnSpPr>
              <a:cxnSpLocks/>
            </p:cNvCxnSpPr>
            <p:nvPr/>
          </p:nvCxnSpPr>
          <p:spPr>
            <a:xfrm>
              <a:off x="16793051" y="15529073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tt pil 29">
              <a:extLst>
                <a:ext uri="{FF2B5EF4-FFF2-40B4-BE49-F238E27FC236}">
                  <a16:creationId xmlns:a16="http://schemas.microsoft.com/office/drawing/2014/main" id="{AD529F93-52C8-6543-9E37-004253A6D6A9}"/>
                </a:ext>
              </a:extLst>
            </p:cNvPr>
            <p:cNvCxnSpPr>
              <a:cxnSpLocks/>
            </p:cNvCxnSpPr>
            <p:nvPr/>
          </p:nvCxnSpPr>
          <p:spPr>
            <a:xfrm>
              <a:off x="16850260" y="13660825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pil 30">
              <a:extLst>
                <a:ext uri="{FF2B5EF4-FFF2-40B4-BE49-F238E27FC236}">
                  <a16:creationId xmlns:a16="http://schemas.microsoft.com/office/drawing/2014/main" id="{E9EFA2A2-759D-4B4E-88B0-32689C432F65}"/>
                </a:ext>
              </a:extLst>
            </p:cNvPr>
            <p:cNvCxnSpPr>
              <a:cxnSpLocks/>
            </p:cNvCxnSpPr>
            <p:nvPr/>
          </p:nvCxnSpPr>
          <p:spPr>
            <a:xfrm>
              <a:off x="16793051" y="18591469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tt pil 31">
              <a:extLst>
                <a:ext uri="{FF2B5EF4-FFF2-40B4-BE49-F238E27FC236}">
                  <a16:creationId xmlns:a16="http://schemas.microsoft.com/office/drawing/2014/main" id="{BD91B2D7-1E15-E345-BA22-E53EB353D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79068" y="16377771"/>
              <a:ext cx="2298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tt pil 32">
              <a:extLst>
                <a:ext uri="{FF2B5EF4-FFF2-40B4-BE49-F238E27FC236}">
                  <a16:creationId xmlns:a16="http://schemas.microsoft.com/office/drawing/2014/main" id="{949B5B4F-B698-3F46-A948-67A4EDD55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97473" y="23641991"/>
              <a:ext cx="2298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Sylinder 33">
              <a:extLst>
                <a:ext uri="{FF2B5EF4-FFF2-40B4-BE49-F238E27FC236}">
                  <a16:creationId xmlns:a16="http://schemas.microsoft.com/office/drawing/2014/main" id="{E2AB9B2C-FD3E-3A4F-895C-83193506249C}"/>
                </a:ext>
              </a:extLst>
            </p:cNvPr>
            <p:cNvSpPr txBox="1"/>
            <p:nvPr/>
          </p:nvSpPr>
          <p:spPr>
            <a:xfrm>
              <a:off x="27086108" y="16692907"/>
              <a:ext cx="2489420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Robot</a:t>
              </a:r>
            </a:p>
          </p:txBody>
        </p:sp>
        <p:cxnSp>
          <p:nvCxnSpPr>
            <p:cNvPr id="35" name="Rett pil 34">
              <a:extLst>
                <a:ext uri="{FF2B5EF4-FFF2-40B4-BE49-F238E27FC236}">
                  <a16:creationId xmlns:a16="http://schemas.microsoft.com/office/drawing/2014/main" id="{EAAB7F05-0C6B-4D41-A09B-9B540489C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86107" y="17283863"/>
              <a:ext cx="2298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kstSylinder 35">
              <a:extLst>
                <a:ext uri="{FF2B5EF4-FFF2-40B4-BE49-F238E27FC236}">
                  <a16:creationId xmlns:a16="http://schemas.microsoft.com/office/drawing/2014/main" id="{0E5228F7-B7AD-C248-8903-F8817A7B13F5}"/>
                </a:ext>
              </a:extLst>
            </p:cNvPr>
            <p:cNvSpPr txBox="1"/>
            <p:nvPr/>
          </p:nvSpPr>
          <p:spPr>
            <a:xfrm>
              <a:off x="27108500" y="17810468"/>
              <a:ext cx="3004785" cy="139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Wood box</a:t>
              </a:r>
            </a:p>
            <a:p>
              <a:r>
                <a:rPr lang="en-US" sz="1000"/>
                <a:t>(black diffuse paint)</a:t>
              </a:r>
            </a:p>
          </p:txBody>
        </p:sp>
        <p:cxnSp>
          <p:nvCxnSpPr>
            <p:cNvPr id="37" name="Rett pil 36">
              <a:extLst>
                <a:ext uri="{FF2B5EF4-FFF2-40B4-BE49-F238E27FC236}">
                  <a16:creationId xmlns:a16="http://schemas.microsoft.com/office/drawing/2014/main" id="{7FA2B93C-3EC8-0B4F-9B2E-57D7349237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86106" y="17696073"/>
              <a:ext cx="2298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55C00EFB-96C2-344E-A13F-2D01B55EBC42}"/>
                </a:ext>
              </a:extLst>
            </p:cNvPr>
            <p:cNvSpPr txBox="1"/>
            <p:nvPr/>
          </p:nvSpPr>
          <p:spPr>
            <a:xfrm>
              <a:off x="27156441" y="13183856"/>
              <a:ext cx="3483717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RGB-D sensor</a:t>
              </a:r>
            </a:p>
          </p:txBody>
        </p:sp>
        <p:cxnSp>
          <p:nvCxnSpPr>
            <p:cNvPr id="39" name="Rett pil 38">
              <a:extLst>
                <a:ext uri="{FF2B5EF4-FFF2-40B4-BE49-F238E27FC236}">
                  <a16:creationId xmlns:a16="http://schemas.microsoft.com/office/drawing/2014/main" id="{E2CD5410-B812-B84E-9766-F7A9D594C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08500" y="13775319"/>
              <a:ext cx="2489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kstSylinder 39">
              <a:extLst>
                <a:ext uri="{FF2B5EF4-FFF2-40B4-BE49-F238E27FC236}">
                  <a16:creationId xmlns:a16="http://schemas.microsoft.com/office/drawing/2014/main" id="{F1642625-A314-D94F-99BE-0503DD6E8B2E}"/>
                </a:ext>
              </a:extLst>
            </p:cNvPr>
            <p:cNvSpPr txBox="1"/>
            <p:nvPr/>
          </p:nvSpPr>
          <p:spPr>
            <a:xfrm>
              <a:off x="17157914" y="25508131"/>
              <a:ext cx="6673276" cy="658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69579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Actuators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0F8B36E1-7A5F-F644-AE97-6243EF365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751093" y="3818163"/>
            <a:ext cx="3803945" cy="2139718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FC6E8F7C-85F2-6842-AABC-50125BF08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4730" y="2688033"/>
            <a:ext cx="3132000" cy="1761750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04381779-D67D-3944-9E5D-09404D66D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25619" y="2660769"/>
            <a:ext cx="3132000" cy="1761750"/>
          </a:xfrm>
          <a:prstGeom prst="rect">
            <a:avLst/>
          </a:prstGeom>
        </p:spPr>
      </p:pic>
      <p:pic>
        <p:nvPicPr>
          <p:cNvPr id="10" name="Bilde 11">
            <a:extLst>
              <a:ext uri="{FF2B5EF4-FFF2-40B4-BE49-F238E27FC236}">
                <a16:creationId xmlns:a16="http://schemas.microsoft.com/office/drawing/2014/main" id="{B7FEC2E8-0697-4A47-8CEC-62BAE9FCA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093" y="1323870"/>
            <a:ext cx="3803945" cy="21416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  <p:extLst mod="1">
    <p:ext uri="{E180D4A7-C9FB-4DFB-919C-405C955672EB}">
      <p14:showEvtLst xmlns:p14="http://schemas.microsoft.com/office/powerpoint/2010/main">
        <p14:playEvt time="13" objId="20"/>
        <p14:stopEvt time="12479" objId="20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Sensors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06F9EE7-5290-1042-B57F-48FF843C4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12000" y="2910987"/>
            <a:ext cx="3810921" cy="2143643"/>
          </a:xfrm>
          <a:prstGeom prst="rect">
            <a:avLst/>
          </a:prstGeom>
        </p:spPr>
      </p:pic>
      <p:pic>
        <p:nvPicPr>
          <p:cNvPr id="12" name="d415test">
            <a:hlinkClick r:id="" action="ppaction://media"/>
            <a:extLst>
              <a:ext uri="{FF2B5EF4-FFF2-40B4-BE49-F238E27FC236}">
                <a16:creationId xmlns:a16="http://schemas.microsoft.com/office/drawing/2014/main" id="{824531BA-1880-0F4E-B6C4-AD1FABA1F86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33388" r="33831"/>
          <a:stretch/>
        </p:blipFill>
        <p:spPr>
          <a:xfrm>
            <a:off x="5856790" y="2023787"/>
            <a:ext cx="2285849" cy="3922356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56940220-CCD2-514D-A160-E919B1E63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236" y="2740841"/>
            <a:ext cx="2207941" cy="1241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0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903" objId="12"/>
        <p14:stopEvt time="15489" objId="1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lete_nice">
            <a:hlinkClick r:id="" action="ppaction://media"/>
            <a:extLst>
              <a:ext uri="{FF2B5EF4-FFF2-40B4-BE49-F238E27FC236}">
                <a16:creationId xmlns:a16="http://schemas.microsoft.com/office/drawing/2014/main" id="{A3ADC80B-F89A-664F-9199-B7862158103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016" y="420813"/>
            <a:ext cx="7828022" cy="587101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6CAAD7-1DB0-2248-AFE0-4E407640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12" y="573434"/>
            <a:ext cx="8461829" cy="718337"/>
          </a:xfrm>
        </p:spPr>
        <p:txBody>
          <a:bodyPr/>
          <a:lstStyle/>
          <a:p>
            <a:r>
              <a:rPr lang="en-GB" dirty="0"/>
              <a:t>A Complete Reconstruction from Multiple Views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65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121" objId="2"/>
        <p14:stopEvt time="9592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0B3F4C5F-F33E-754C-B6A7-DB8D9AEC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619125"/>
            <a:ext cx="7967663" cy="865188"/>
          </a:xfrm>
        </p:spPr>
        <p:txBody>
          <a:bodyPr>
            <a:normAutofit/>
          </a:bodyPr>
          <a:lstStyle/>
          <a:p>
            <a:r>
              <a:rPr lang="en-GB" dirty="0"/>
              <a:t>Bringing it all together</a:t>
            </a:r>
          </a:p>
        </p:txBody>
      </p:sp>
      <p:pic>
        <p:nvPicPr>
          <p:cNvPr id="7" name="2018-03-26 12.27.39">
            <a:hlinkClick r:id="" action="ppaction://media"/>
            <a:extLst>
              <a:ext uri="{FF2B5EF4-FFF2-40B4-BE49-F238E27FC236}">
                <a16:creationId xmlns:a16="http://schemas.microsoft.com/office/drawing/2014/main" id="{373909C0-8012-7E42-97DC-074BF8618B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553.07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2522" y="1480338"/>
            <a:ext cx="2925117" cy="3900156"/>
          </a:xfrm>
          <a:prstGeom prst="rect">
            <a:avLst/>
          </a:prstGeom>
        </p:spPr>
      </p:pic>
      <p:grpSp>
        <p:nvGrpSpPr>
          <p:cNvPr id="9" name="Gruppe 8">
            <a:extLst>
              <a:ext uri="{FF2B5EF4-FFF2-40B4-BE49-F238E27FC236}">
                <a16:creationId xmlns:a16="http://schemas.microsoft.com/office/drawing/2014/main" id="{37DCF847-6D05-0142-8AF0-51935B24FE86}"/>
              </a:ext>
            </a:extLst>
          </p:cNvPr>
          <p:cNvGrpSpPr/>
          <p:nvPr/>
        </p:nvGrpSpPr>
        <p:grpSpPr>
          <a:xfrm>
            <a:off x="135396" y="1456648"/>
            <a:ext cx="5687002" cy="5651806"/>
            <a:chOff x="16727694" y="11946064"/>
            <a:chExt cx="13912464" cy="14220294"/>
          </a:xfrm>
        </p:grpSpPr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6738E3F9-4A88-2744-B2C1-A41E60A98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630368" y="14536907"/>
              <a:ext cx="11843856" cy="6662170"/>
            </a:xfrm>
            <a:prstGeom prst="rect">
              <a:avLst/>
            </a:prstGeom>
          </p:spPr>
        </p:pic>
        <p:sp>
          <p:nvSpPr>
            <p:cNvPr id="11" name="TekstSylinder 10">
              <a:extLst>
                <a:ext uri="{FF2B5EF4-FFF2-40B4-BE49-F238E27FC236}">
                  <a16:creationId xmlns:a16="http://schemas.microsoft.com/office/drawing/2014/main" id="{131DAB17-EA67-6948-AEB4-DA1F49BF6443}"/>
                </a:ext>
              </a:extLst>
            </p:cNvPr>
            <p:cNvSpPr txBox="1"/>
            <p:nvPr/>
          </p:nvSpPr>
          <p:spPr>
            <a:xfrm>
              <a:off x="16754653" y="20703955"/>
              <a:ext cx="6673276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Arduino</a:t>
              </a:r>
            </a:p>
          </p:txBody>
        </p:sp>
        <p:sp>
          <p:nvSpPr>
            <p:cNvPr id="12" name="TekstSylinder 11">
              <a:extLst>
                <a:ext uri="{FF2B5EF4-FFF2-40B4-BE49-F238E27FC236}">
                  <a16:creationId xmlns:a16="http://schemas.microsoft.com/office/drawing/2014/main" id="{9089DB1D-8FD1-D445-A51E-28D4FB0D17CF}"/>
                </a:ext>
              </a:extLst>
            </p:cNvPr>
            <p:cNvSpPr txBox="1"/>
            <p:nvPr/>
          </p:nvSpPr>
          <p:spPr>
            <a:xfrm>
              <a:off x="16727694" y="19559456"/>
              <a:ext cx="6673276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Drivers</a:t>
              </a:r>
            </a:p>
          </p:txBody>
        </p:sp>
        <p:sp>
          <p:nvSpPr>
            <p:cNvPr id="13" name="TekstSylinder 12">
              <a:extLst>
                <a:ext uri="{FF2B5EF4-FFF2-40B4-BE49-F238E27FC236}">
                  <a16:creationId xmlns:a16="http://schemas.microsoft.com/office/drawing/2014/main" id="{A9A06258-A5D9-6F4F-B52D-04BF45F1C11C}"/>
                </a:ext>
              </a:extLst>
            </p:cNvPr>
            <p:cNvSpPr txBox="1"/>
            <p:nvPr/>
          </p:nvSpPr>
          <p:spPr>
            <a:xfrm>
              <a:off x="16737497" y="16855940"/>
              <a:ext cx="2921815" cy="1006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High precision stepper motors</a:t>
              </a:r>
            </a:p>
          </p:txBody>
        </p:sp>
        <p:sp>
          <p:nvSpPr>
            <p:cNvPr id="14" name="TekstSylinder 13">
              <a:extLst>
                <a:ext uri="{FF2B5EF4-FFF2-40B4-BE49-F238E27FC236}">
                  <a16:creationId xmlns:a16="http://schemas.microsoft.com/office/drawing/2014/main" id="{63F77865-B13F-B542-A66E-1B1ED706140B}"/>
                </a:ext>
              </a:extLst>
            </p:cNvPr>
            <p:cNvSpPr txBox="1"/>
            <p:nvPr/>
          </p:nvSpPr>
          <p:spPr>
            <a:xfrm>
              <a:off x="16771362" y="13108907"/>
              <a:ext cx="3483717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RGB-D sensor</a:t>
              </a:r>
            </a:p>
          </p:txBody>
        </p:sp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AEE0622F-DE79-EB47-A269-AF70C9B833F9}"/>
                </a:ext>
              </a:extLst>
            </p:cNvPr>
            <p:cNvSpPr txBox="1"/>
            <p:nvPr/>
          </p:nvSpPr>
          <p:spPr>
            <a:xfrm>
              <a:off x="16771362" y="14964541"/>
              <a:ext cx="6673276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Alu-frame</a:t>
              </a:r>
            </a:p>
          </p:txBody>
        </p:sp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EEB94454-0CC6-8F4C-B9BA-9775BB4C2D3D}"/>
                </a:ext>
              </a:extLst>
            </p:cNvPr>
            <p:cNvSpPr txBox="1"/>
            <p:nvPr/>
          </p:nvSpPr>
          <p:spPr>
            <a:xfrm>
              <a:off x="27032503" y="14919516"/>
              <a:ext cx="2489420" cy="139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LED-lights</a:t>
              </a:r>
            </a:p>
            <a:p>
              <a:r>
                <a:rPr lang="en-US" sz="1000" dirty="0"/>
                <a:t>(uniform light conditions)</a:t>
              </a:r>
            </a:p>
          </p:txBody>
        </p:sp>
        <p:sp>
          <p:nvSpPr>
            <p:cNvPr id="17" name="TekstSylinder 16">
              <a:extLst>
                <a:ext uri="{FF2B5EF4-FFF2-40B4-BE49-F238E27FC236}">
                  <a16:creationId xmlns:a16="http://schemas.microsoft.com/office/drawing/2014/main" id="{3EF5E23F-AB50-A748-A3E3-184F1A864D54}"/>
                </a:ext>
              </a:extLst>
            </p:cNvPr>
            <p:cNvSpPr txBox="1"/>
            <p:nvPr/>
          </p:nvSpPr>
          <p:spPr>
            <a:xfrm>
              <a:off x="27108500" y="21667838"/>
              <a:ext cx="2073854" cy="178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Bring your own device policy </a:t>
              </a:r>
            </a:p>
            <a:p>
              <a:r>
                <a:rPr lang="en-US" sz="1000" dirty="0"/>
                <a:t>(USB 3.0)</a:t>
              </a:r>
            </a:p>
          </p:txBody>
        </p:sp>
        <p:cxnSp>
          <p:nvCxnSpPr>
            <p:cNvPr id="18" name="Rett pil 17">
              <a:extLst>
                <a:ext uri="{FF2B5EF4-FFF2-40B4-BE49-F238E27FC236}">
                  <a16:creationId xmlns:a16="http://schemas.microsoft.com/office/drawing/2014/main" id="{446ED13A-8769-0B4D-A7F6-0B5C41BBFDB1}"/>
                </a:ext>
              </a:extLst>
            </p:cNvPr>
            <p:cNvCxnSpPr>
              <a:cxnSpLocks/>
            </p:cNvCxnSpPr>
            <p:nvPr/>
          </p:nvCxnSpPr>
          <p:spPr>
            <a:xfrm>
              <a:off x="16797447" y="20117487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tt pil 18">
              <a:extLst>
                <a:ext uri="{FF2B5EF4-FFF2-40B4-BE49-F238E27FC236}">
                  <a16:creationId xmlns:a16="http://schemas.microsoft.com/office/drawing/2014/main" id="{67A9A548-61F6-4D42-B6B2-0940EE1B4A90}"/>
                </a:ext>
              </a:extLst>
            </p:cNvPr>
            <p:cNvCxnSpPr>
              <a:cxnSpLocks/>
            </p:cNvCxnSpPr>
            <p:nvPr/>
          </p:nvCxnSpPr>
          <p:spPr>
            <a:xfrm>
              <a:off x="16842234" y="21261042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tt pil 19">
              <a:extLst>
                <a:ext uri="{FF2B5EF4-FFF2-40B4-BE49-F238E27FC236}">
                  <a16:creationId xmlns:a16="http://schemas.microsoft.com/office/drawing/2014/main" id="{FBF3B681-BAEE-7A48-821F-8CEB427F8C6B}"/>
                </a:ext>
              </a:extLst>
            </p:cNvPr>
            <p:cNvCxnSpPr>
              <a:cxnSpLocks/>
            </p:cNvCxnSpPr>
            <p:nvPr/>
          </p:nvCxnSpPr>
          <p:spPr>
            <a:xfrm>
              <a:off x="16793051" y="15529073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tt pil 20">
              <a:extLst>
                <a:ext uri="{FF2B5EF4-FFF2-40B4-BE49-F238E27FC236}">
                  <a16:creationId xmlns:a16="http://schemas.microsoft.com/office/drawing/2014/main" id="{4274CFFD-D6A0-9E49-827C-787D744EBAAD}"/>
                </a:ext>
              </a:extLst>
            </p:cNvPr>
            <p:cNvCxnSpPr>
              <a:cxnSpLocks/>
            </p:cNvCxnSpPr>
            <p:nvPr/>
          </p:nvCxnSpPr>
          <p:spPr>
            <a:xfrm>
              <a:off x="16850260" y="13660825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tt pil 21">
              <a:extLst>
                <a:ext uri="{FF2B5EF4-FFF2-40B4-BE49-F238E27FC236}">
                  <a16:creationId xmlns:a16="http://schemas.microsoft.com/office/drawing/2014/main" id="{26927C9F-38FB-0740-BB28-BB2A83DC1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793051" y="18591469"/>
              <a:ext cx="29148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tt pil 22">
              <a:extLst>
                <a:ext uri="{FF2B5EF4-FFF2-40B4-BE49-F238E27FC236}">
                  <a16:creationId xmlns:a16="http://schemas.microsoft.com/office/drawing/2014/main" id="{A5005F67-7072-354D-96E2-691F1F1B2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79068" y="16377771"/>
              <a:ext cx="2298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tt pil 23">
              <a:extLst>
                <a:ext uri="{FF2B5EF4-FFF2-40B4-BE49-F238E27FC236}">
                  <a16:creationId xmlns:a16="http://schemas.microsoft.com/office/drawing/2014/main" id="{16C5C913-85A4-CF43-9412-22AAA9DE1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97473" y="23641991"/>
              <a:ext cx="2298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Sylinder 24">
              <a:extLst>
                <a:ext uri="{FF2B5EF4-FFF2-40B4-BE49-F238E27FC236}">
                  <a16:creationId xmlns:a16="http://schemas.microsoft.com/office/drawing/2014/main" id="{B92349BB-1D4F-2641-A161-B562D619D12D}"/>
                </a:ext>
              </a:extLst>
            </p:cNvPr>
            <p:cNvSpPr txBox="1"/>
            <p:nvPr/>
          </p:nvSpPr>
          <p:spPr>
            <a:xfrm>
              <a:off x="27086108" y="16692907"/>
              <a:ext cx="2489420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Robot</a:t>
              </a:r>
            </a:p>
          </p:txBody>
        </p:sp>
        <p:cxnSp>
          <p:nvCxnSpPr>
            <p:cNvPr id="26" name="Rett pil 25">
              <a:extLst>
                <a:ext uri="{FF2B5EF4-FFF2-40B4-BE49-F238E27FC236}">
                  <a16:creationId xmlns:a16="http://schemas.microsoft.com/office/drawing/2014/main" id="{7E073AF3-B0E4-8349-A7F3-BFE0117C3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86107" y="17283863"/>
              <a:ext cx="2298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kstSylinder 26">
              <a:extLst>
                <a:ext uri="{FF2B5EF4-FFF2-40B4-BE49-F238E27FC236}">
                  <a16:creationId xmlns:a16="http://schemas.microsoft.com/office/drawing/2014/main" id="{88D082E8-87BF-1D42-A756-43E25E697D46}"/>
                </a:ext>
              </a:extLst>
            </p:cNvPr>
            <p:cNvSpPr txBox="1"/>
            <p:nvPr/>
          </p:nvSpPr>
          <p:spPr>
            <a:xfrm>
              <a:off x="27108500" y="17810468"/>
              <a:ext cx="3004785" cy="139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Wood box</a:t>
              </a:r>
            </a:p>
            <a:p>
              <a:r>
                <a:rPr lang="en-US" sz="1000"/>
                <a:t>(black diffuse paint)</a:t>
              </a:r>
            </a:p>
          </p:txBody>
        </p:sp>
        <p:cxnSp>
          <p:nvCxnSpPr>
            <p:cNvPr id="28" name="Rett pil 27">
              <a:extLst>
                <a:ext uri="{FF2B5EF4-FFF2-40B4-BE49-F238E27FC236}">
                  <a16:creationId xmlns:a16="http://schemas.microsoft.com/office/drawing/2014/main" id="{5D3061F4-9255-BC4F-B211-F382A5BD7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86106" y="17696073"/>
              <a:ext cx="2298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Sylinder 28">
              <a:extLst>
                <a:ext uri="{FF2B5EF4-FFF2-40B4-BE49-F238E27FC236}">
                  <a16:creationId xmlns:a16="http://schemas.microsoft.com/office/drawing/2014/main" id="{955A821C-F80D-4C48-ABB3-143B5BFE1E4C}"/>
                </a:ext>
              </a:extLst>
            </p:cNvPr>
            <p:cNvSpPr txBox="1"/>
            <p:nvPr/>
          </p:nvSpPr>
          <p:spPr>
            <a:xfrm>
              <a:off x="27156441" y="13183856"/>
              <a:ext cx="3483717" cy="619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RGB-D sensor</a:t>
              </a:r>
            </a:p>
          </p:txBody>
        </p:sp>
        <p:cxnSp>
          <p:nvCxnSpPr>
            <p:cNvPr id="30" name="Rett pil 29">
              <a:extLst>
                <a:ext uri="{FF2B5EF4-FFF2-40B4-BE49-F238E27FC236}">
                  <a16:creationId xmlns:a16="http://schemas.microsoft.com/office/drawing/2014/main" id="{D596023C-5504-384A-8D9F-12383112D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08500" y="13775319"/>
              <a:ext cx="2489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kstSylinder 30">
              <a:extLst>
                <a:ext uri="{FF2B5EF4-FFF2-40B4-BE49-F238E27FC236}">
                  <a16:creationId xmlns:a16="http://schemas.microsoft.com/office/drawing/2014/main" id="{30EF3778-98A4-EC43-820D-016DFCDC457F}"/>
                </a:ext>
              </a:extLst>
            </p:cNvPr>
            <p:cNvSpPr txBox="1"/>
            <p:nvPr/>
          </p:nvSpPr>
          <p:spPr>
            <a:xfrm>
              <a:off x="17157914" y="25508131"/>
              <a:ext cx="6673276" cy="658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/>
            </a:p>
          </p:txBody>
        </p:sp>
      </p:grpSp>
      <p:sp>
        <p:nvSpPr>
          <p:cNvPr id="56" name="Titel 2">
            <a:extLst>
              <a:ext uri="{FF2B5EF4-FFF2-40B4-BE49-F238E27FC236}">
                <a16:creationId xmlns:a16="http://schemas.microsoft.com/office/drawing/2014/main" id="{0560A85C-5E9E-574D-A582-F47D23A78DAC}"/>
              </a:ext>
            </a:extLst>
          </p:cNvPr>
          <p:cNvSpPr txBox="1">
            <a:spLocks/>
          </p:cNvSpPr>
          <p:nvPr/>
        </p:nvSpPr>
        <p:spPr>
          <a:xfrm>
            <a:off x="5935182" y="942534"/>
            <a:ext cx="2952457" cy="3595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45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A moving sponge...</a:t>
            </a:r>
          </a:p>
        </p:txBody>
      </p:sp>
    </p:spTree>
    <p:extLst>
      <p:ext uri="{BB962C8B-B14F-4D97-AF65-F5344CB8AC3E}">
        <p14:creationId xmlns:p14="http://schemas.microsoft.com/office/powerpoint/2010/main" val="24140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9" objId="7"/>
        <p14:stopEvt time="5785" objId="7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8">
            <a:extLst>
              <a:ext uri="{FF2B5EF4-FFF2-40B4-BE49-F238E27FC236}">
                <a16:creationId xmlns:a16="http://schemas.microsoft.com/office/drawing/2014/main" id="{753BB84D-E4AE-5540-AD31-7D65C793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7" y="619125"/>
            <a:ext cx="7967662" cy="865188"/>
          </a:xfrm>
          <a:solidFill>
            <a:schemeClr val="bg1">
              <a:alpha val="9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Data Acquisition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3FF1C32-2BDF-EC45-926F-BEB551B9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0690"/>
            <a:ext cx="9150773" cy="51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4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8">
            <a:extLst>
              <a:ext uri="{FF2B5EF4-FFF2-40B4-BE49-F238E27FC236}">
                <a16:creationId xmlns:a16="http://schemas.microsoft.com/office/drawing/2014/main" id="{753BB84D-E4AE-5540-AD31-7D65C793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7" y="619125"/>
            <a:ext cx="7967662" cy="865188"/>
          </a:xfrm>
          <a:solidFill>
            <a:schemeClr val="bg1">
              <a:alpha val="9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Data Acquisition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3FF1C32-2BDF-EC45-926F-BEB551B9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0690"/>
            <a:ext cx="9150773" cy="5147310"/>
          </a:xfrm>
          <a:prstGeom prst="rect">
            <a:avLst/>
          </a:prstGeom>
        </p:spPr>
      </p:pic>
      <p:cxnSp>
        <p:nvCxnSpPr>
          <p:cNvPr id="3" name="Buet linje 2">
            <a:extLst>
              <a:ext uri="{FF2B5EF4-FFF2-40B4-BE49-F238E27FC236}">
                <a16:creationId xmlns:a16="http://schemas.microsoft.com/office/drawing/2014/main" id="{D432EC5A-39D0-564F-BA5C-F1330E3A3665}"/>
              </a:ext>
            </a:extLst>
          </p:cNvPr>
          <p:cNvCxnSpPr>
            <a:cxnSpLocks/>
          </p:cNvCxnSpPr>
          <p:nvPr/>
        </p:nvCxnSpPr>
        <p:spPr>
          <a:xfrm flipV="1">
            <a:off x="2727960" y="3519055"/>
            <a:ext cx="1968731" cy="870066"/>
          </a:xfrm>
          <a:prstGeom prst="curvedConnector3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 7">
            <a:extLst>
              <a:ext uri="{FF2B5EF4-FFF2-40B4-BE49-F238E27FC236}">
                <a16:creationId xmlns:a16="http://schemas.microsoft.com/office/drawing/2014/main" id="{CC16D360-7B2A-D144-8EBC-3916CF6D6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214396"/>
              </p:ext>
            </p:extLst>
          </p:nvPr>
        </p:nvGraphicFramePr>
        <p:xfrm>
          <a:off x="4876046" y="2515587"/>
          <a:ext cx="4191560" cy="71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752">
                  <a:extLst>
                    <a:ext uri="{9D8B030D-6E8A-4147-A177-3AD203B41FA5}">
                      <a16:colId xmlns:a16="http://schemas.microsoft.com/office/drawing/2014/main" val="3337594472"/>
                    </a:ext>
                  </a:extLst>
                </a:gridCol>
                <a:gridCol w="512047">
                  <a:extLst>
                    <a:ext uri="{9D8B030D-6E8A-4147-A177-3AD203B41FA5}">
                      <a16:colId xmlns:a16="http://schemas.microsoft.com/office/drawing/2014/main" val="3571070027"/>
                    </a:ext>
                  </a:extLst>
                </a:gridCol>
                <a:gridCol w="432723">
                  <a:extLst>
                    <a:ext uri="{9D8B030D-6E8A-4147-A177-3AD203B41FA5}">
                      <a16:colId xmlns:a16="http://schemas.microsoft.com/office/drawing/2014/main" val="3457209906"/>
                    </a:ext>
                  </a:extLst>
                </a:gridCol>
                <a:gridCol w="826460">
                  <a:extLst>
                    <a:ext uri="{9D8B030D-6E8A-4147-A177-3AD203B41FA5}">
                      <a16:colId xmlns:a16="http://schemas.microsoft.com/office/drawing/2014/main" val="179898078"/>
                    </a:ext>
                  </a:extLst>
                </a:gridCol>
                <a:gridCol w="412795">
                  <a:extLst>
                    <a:ext uri="{9D8B030D-6E8A-4147-A177-3AD203B41FA5}">
                      <a16:colId xmlns:a16="http://schemas.microsoft.com/office/drawing/2014/main" val="3279973793"/>
                    </a:ext>
                  </a:extLst>
                </a:gridCol>
                <a:gridCol w="435968">
                  <a:extLst>
                    <a:ext uri="{9D8B030D-6E8A-4147-A177-3AD203B41FA5}">
                      <a16:colId xmlns:a16="http://schemas.microsoft.com/office/drawing/2014/main" val="2198902617"/>
                    </a:ext>
                  </a:extLst>
                </a:gridCol>
                <a:gridCol w="323702">
                  <a:extLst>
                    <a:ext uri="{9D8B030D-6E8A-4147-A177-3AD203B41FA5}">
                      <a16:colId xmlns:a16="http://schemas.microsoft.com/office/drawing/2014/main" val="1970161979"/>
                    </a:ext>
                  </a:extLst>
                </a:gridCol>
                <a:gridCol w="793113">
                  <a:extLst>
                    <a:ext uri="{9D8B030D-6E8A-4147-A177-3AD203B41FA5}">
                      <a16:colId xmlns:a16="http://schemas.microsoft.com/office/drawing/2014/main" val="242231577"/>
                    </a:ext>
                  </a:extLst>
                </a:gridCol>
              </a:tblGrid>
              <a:tr h="292796">
                <a:tc gridSpan="4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accent1"/>
                          </a:solidFill>
                        </a:rPr>
                        <a:t>Configuration vector</a:t>
                      </a:r>
                      <a:endParaRPr lang="nb-NO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accent1"/>
                          </a:solidFill>
                        </a:rPr>
                        <a:t>Shape Vector</a:t>
                      </a:r>
                      <a:endParaRPr lang="nb-NO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95045"/>
                  </a:ext>
                </a:extLst>
              </a:tr>
              <a:tr h="419052"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42660"/>
                  </a:ext>
                </a:extLst>
              </a:tr>
            </a:tbl>
          </a:graphicData>
        </a:graphic>
      </p:graphicFrame>
      <p:pic>
        <p:nvPicPr>
          <p:cNvPr id="10" name="Bilde 9">
            <a:extLst>
              <a:ext uri="{FF2B5EF4-FFF2-40B4-BE49-F238E27FC236}">
                <a16:creationId xmlns:a16="http://schemas.microsoft.com/office/drawing/2014/main" id="{E2084CAC-B385-2C45-89F2-8A5426945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840" y="2884834"/>
            <a:ext cx="240000" cy="2880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6A20A420-BFF7-EE43-A9B5-623B5AE09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73" y="2877331"/>
            <a:ext cx="245853" cy="288000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F200BCCE-E07D-1546-999F-8B503D07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329" y="2866468"/>
            <a:ext cx="554926" cy="288000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26B546A7-2BF3-F248-8EF3-F33A25718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3160" y="2857125"/>
            <a:ext cx="226284" cy="2880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76365207-F022-0C48-ABDF-04A8A94BF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146" y="2875752"/>
            <a:ext cx="231804" cy="288000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BFB0A591-8EC2-A241-A22B-889516C98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1429" y="2852637"/>
            <a:ext cx="617142" cy="288000"/>
          </a:xfrm>
          <a:prstGeom prst="rect">
            <a:avLst/>
          </a:prstGeom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20970824-D8B3-9F45-8FF8-77A2FC0334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500" y="3014565"/>
            <a:ext cx="266400" cy="36000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DFDBAAE3-3DB9-3C4B-9EDA-FC85699E50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9829" y="3044137"/>
            <a:ext cx="2664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3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4.7|6|13.4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7.2|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9.2|6.5|1.8|33.5|10.8|2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9.6|2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-1802.3|17.6|39.8|87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8|8.5"/>
</p:tagLst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3_ENG_full.potx" id="{BA07BF57-1690-4CDA-A6CE-486A999FF49D}" vid="{3E573EDA-85E8-4228-B311-E4BE38444B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430</Words>
  <Application>Microsoft Macintosh PowerPoint</Application>
  <PresentationFormat>On-screen Show (4:3)</PresentationFormat>
  <Paragraphs>141</Paragraphs>
  <Slides>21</Slides>
  <Notes>21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Microsoft New Tai Lue</vt:lpstr>
      <vt:lpstr>Times New Roman</vt:lpstr>
      <vt:lpstr>Wingdings</vt:lpstr>
      <vt:lpstr>Brugerdefineret design</vt:lpstr>
      <vt:lpstr>PowerPoint Presentation</vt:lpstr>
      <vt:lpstr>Motivation</vt:lpstr>
      <vt:lpstr>The Learning Cube</vt:lpstr>
      <vt:lpstr>The Actuators</vt:lpstr>
      <vt:lpstr>The Sensors</vt:lpstr>
      <vt:lpstr>A Complete Reconstruction from Multiple Views</vt:lpstr>
      <vt:lpstr>Bringing it all together</vt:lpstr>
      <vt:lpstr>Data Acquisition</vt:lpstr>
      <vt:lpstr>Data Acquisition</vt:lpstr>
      <vt:lpstr>Data Acquisition</vt:lpstr>
      <vt:lpstr>Data Acquisition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Robot Finger Example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Office-bruker</dc:creator>
  <cp:lastModifiedBy/>
  <cp:revision>1</cp:revision>
  <dcterms:created xsi:type="dcterms:W3CDTF">2018-08-25T16:12:03Z</dcterms:created>
  <dcterms:modified xsi:type="dcterms:W3CDTF">2018-09-11T12:45:38Z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